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Canva Sans" panose="020B0503030501040103" pitchFamily="34" charset="0"/>
      <p:regular r:id="rId18"/>
    </p:embeddedFont>
    <p:embeddedFont>
      <p:font typeface="Canva Sans Bold" panose="020B0803030501040103" pitchFamily="34" charset="0"/>
      <p:regular r:id="rId19"/>
      <p:bold r:id="rId20"/>
    </p:embeddedFont>
    <p:embeddedFont>
      <p:font typeface="Gagalin" pitchFamily="2" charset="0"/>
      <p:regular r:id="rId21"/>
    </p:embeddedFont>
    <p:embeddedFont>
      <p:font typeface="Times New Roman Bold" panose="02030802070405020303" pitchFamily="18" charset="77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2" autoAdjust="0"/>
    <p:restoredTop sz="94565" autoAdjust="0"/>
  </p:normalViewPr>
  <p:slideViewPr>
    <p:cSldViewPr>
      <p:cViewPr varScale="1">
        <p:scale>
          <a:sx n="75" d="100"/>
          <a:sy n="75" d="100"/>
        </p:scale>
        <p:origin x="44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89867" y="1028700"/>
            <a:ext cx="2508265" cy="1689944"/>
          </a:xfrm>
          <a:custGeom>
            <a:avLst/>
            <a:gdLst/>
            <a:ahLst/>
            <a:cxnLst/>
            <a:rect l="l" t="t" r="r" b="b"/>
            <a:pathLst>
              <a:path w="2508265" h="1689944">
                <a:moveTo>
                  <a:pt x="0" y="0"/>
                </a:moveTo>
                <a:lnTo>
                  <a:pt x="2508266" y="0"/>
                </a:lnTo>
                <a:lnTo>
                  <a:pt x="2508266" y="1689944"/>
                </a:lnTo>
                <a:lnTo>
                  <a:pt x="0" y="16899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402000" y="180900"/>
            <a:ext cx="5308697" cy="2299219"/>
          </a:xfrm>
          <a:custGeom>
            <a:avLst/>
            <a:gdLst/>
            <a:ahLst/>
            <a:cxnLst/>
            <a:rect l="l" t="t" r="r" b="b"/>
            <a:pathLst>
              <a:path w="5308697" h="2299219">
                <a:moveTo>
                  <a:pt x="0" y="0"/>
                </a:moveTo>
                <a:lnTo>
                  <a:pt x="5308697" y="0"/>
                </a:lnTo>
                <a:lnTo>
                  <a:pt x="5308697" y="2299219"/>
                </a:lnTo>
                <a:lnTo>
                  <a:pt x="0" y="22992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328" r="-364" b="-106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-507780" y="4026123"/>
            <a:ext cx="11407018" cy="2227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350"/>
              </a:lnSpc>
            </a:pPr>
            <a:r>
              <a:rPr lang="en-US" sz="11679" b="1">
                <a:solidFill>
                  <a:srgbClr val="FBFBF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ER Relationship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38187" y="6325244"/>
            <a:ext cx="5704288" cy="172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EDS &amp; Y</a:t>
            </a:r>
          </a:p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91122" y="4185479"/>
            <a:ext cx="16832703" cy="4609290"/>
            <a:chOff x="0" y="0"/>
            <a:chExt cx="4433304" cy="12139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33305" cy="1213969"/>
            </a:xfrm>
            <a:custGeom>
              <a:avLst/>
              <a:gdLst/>
              <a:ahLst/>
              <a:cxnLst/>
              <a:rect l="l" t="t" r="r" b="b"/>
              <a:pathLst>
                <a:path w="4433305" h="1213969">
                  <a:moveTo>
                    <a:pt x="23457" y="0"/>
                  </a:moveTo>
                  <a:lnTo>
                    <a:pt x="4409848" y="0"/>
                  </a:lnTo>
                  <a:cubicBezTo>
                    <a:pt x="4416069" y="0"/>
                    <a:pt x="4422036" y="2471"/>
                    <a:pt x="4426434" y="6870"/>
                  </a:cubicBezTo>
                  <a:cubicBezTo>
                    <a:pt x="4430833" y="11269"/>
                    <a:pt x="4433305" y="17236"/>
                    <a:pt x="4433305" y="23457"/>
                  </a:cubicBezTo>
                  <a:lnTo>
                    <a:pt x="4433305" y="1190513"/>
                  </a:lnTo>
                  <a:cubicBezTo>
                    <a:pt x="4433305" y="1196734"/>
                    <a:pt x="4430833" y="1202700"/>
                    <a:pt x="4426434" y="1207099"/>
                  </a:cubicBezTo>
                  <a:cubicBezTo>
                    <a:pt x="4422036" y="1211498"/>
                    <a:pt x="4416069" y="1213969"/>
                    <a:pt x="4409848" y="1213969"/>
                  </a:cubicBezTo>
                  <a:lnTo>
                    <a:pt x="23457" y="1213969"/>
                  </a:lnTo>
                  <a:cubicBezTo>
                    <a:pt x="17236" y="1213969"/>
                    <a:pt x="11269" y="1211498"/>
                    <a:pt x="6870" y="1207099"/>
                  </a:cubicBezTo>
                  <a:cubicBezTo>
                    <a:pt x="2471" y="1202700"/>
                    <a:pt x="0" y="1196734"/>
                    <a:pt x="0" y="1190513"/>
                  </a:cubicBezTo>
                  <a:lnTo>
                    <a:pt x="0" y="23457"/>
                  </a:lnTo>
                  <a:cubicBezTo>
                    <a:pt x="0" y="17236"/>
                    <a:pt x="2471" y="11269"/>
                    <a:pt x="6870" y="6870"/>
                  </a:cubicBezTo>
                  <a:cubicBezTo>
                    <a:pt x="11269" y="2471"/>
                    <a:pt x="17236" y="0"/>
                    <a:pt x="23457" y="0"/>
                  </a:cubicBezTo>
                  <a:close/>
                </a:path>
              </a:pathLst>
            </a:custGeom>
            <a:solidFill>
              <a:srgbClr val="FBFBF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433304" cy="12520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202209" y="1780112"/>
            <a:ext cx="11634178" cy="1217823"/>
            <a:chOff x="0" y="0"/>
            <a:chExt cx="3064146" cy="3207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64146" cy="320744"/>
            </a:xfrm>
            <a:custGeom>
              <a:avLst/>
              <a:gdLst/>
              <a:ahLst/>
              <a:cxnLst/>
              <a:rect l="l" t="t" r="r" b="b"/>
              <a:pathLst>
                <a:path w="3064146" h="320744">
                  <a:moveTo>
                    <a:pt x="0" y="0"/>
                  </a:moveTo>
                  <a:lnTo>
                    <a:pt x="3064146" y="0"/>
                  </a:lnTo>
                  <a:lnTo>
                    <a:pt x="3064146" y="320744"/>
                  </a:lnTo>
                  <a:lnTo>
                    <a:pt x="0" y="320744"/>
                  </a:lnTo>
                  <a:close/>
                </a:path>
              </a:pathLst>
            </a:custGeom>
            <a:solidFill>
              <a:srgbClr val="000000">
                <a:alpha val="7176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064146" cy="358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79296" y="4691871"/>
            <a:ext cx="16656353" cy="3910017"/>
          </a:xfrm>
          <a:custGeom>
            <a:avLst/>
            <a:gdLst/>
            <a:ahLst/>
            <a:cxnLst/>
            <a:rect l="l" t="t" r="r" b="b"/>
            <a:pathLst>
              <a:path w="16656353" h="3910017">
                <a:moveTo>
                  <a:pt x="0" y="0"/>
                </a:moveTo>
                <a:lnTo>
                  <a:pt x="16656354" y="0"/>
                </a:lnTo>
                <a:lnTo>
                  <a:pt x="16656354" y="3910017"/>
                </a:lnTo>
                <a:lnTo>
                  <a:pt x="0" y="3910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83" r="-4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3693460" y="1874673"/>
            <a:ext cx="1090108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Info model for Student Activities</a:t>
            </a:r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25348" y="3278111"/>
            <a:ext cx="16656353" cy="5980189"/>
            <a:chOff x="0" y="0"/>
            <a:chExt cx="4386858" cy="15750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86859" cy="1575029"/>
            </a:xfrm>
            <a:custGeom>
              <a:avLst/>
              <a:gdLst/>
              <a:ahLst/>
              <a:cxnLst/>
              <a:rect l="l" t="t" r="r" b="b"/>
              <a:pathLst>
                <a:path w="4386859" h="1575029">
                  <a:moveTo>
                    <a:pt x="23705" y="0"/>
                  </a:moveTo>
                  <a:lnTo>
                    <a:pt x="4363154" y="0"/>
                  </a:lnTo>
                  <a:cubicBezTo>
                    <a:pt x="4369441" y="0"/>
                    <a:pt x="4375470" y="2497"/>
                    <a:pt x="4379916" y="6943"/>
                  </a:cubicBezTo>
                  <a:cubicBezTo>
                    <a:pt x="4384361" y="11389"/>
                    <a:pt x="4386859" y="17418"/>
                    <a:pt x="4386859" y="23705"/>
                  </a:cubicBezTo>
                  <a:lnTo>
                    <a:pt x="4386859" y="1551324"/>
                  </a:lnTo>
                  <a:cubicBezTo>
                    <a:pt x="4386859" y="1564416"/>
                    <a:pt x="4376246" y="1575029"/>
                    <a:pt x="4363154" y="1575029"/>
                  </a:cubicBezTo>
                  <a:lnTo>
                    <a:pt x="23705" y="1575029"/>
                  </a:lnTo>
                  <a:cubicBezTo>
                    <a:pt x="10613" y="1575029"/>
                    <a:pt x="0" y="1564416"/>
                    <a:pt x="0" y="1551324"/>
                  </a:cubicBezTo>
                  <a:lnTo>
                    <a:pt x="0" y="23705"/>
                  </a:lnTo>
                  <a:cubicBezTo>
                    <a:pt x="0" y="10613"/>
                    <a:pt x="10613" y="0"/>
                    <a:pt x="23705" y="0"/>
                  </a:cubicBezTo>
                  <a:close/>
                </a:path>
              </a:pathLst>
            </a:custGeom>
            <a:solidFill>
              <a:srgbClr val="FBFBF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86858" cy="16131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337887" y="1582938"/>
            <a:ext cx="11612225" cy="1217823"/>
            <a:chOff x="0" y="0"/>
            <a:chExt cx="3058364" cy="3207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58364" cy="320744"/>
            </a:xfrm>
            <a:custGeom>
              <a:avLst/>
              <a:gdLst/>
              <a:ahLst/>
              <a:cxnLst/>
              <a:rect l="l" t="t" r="r" b="b"/>
              <a:pathLst>
                <a:path w="3058364" h="320744">
                  <a:moveTo>
                    <a:pt x="0" y="0"/>
                  </a:moveTo>
                  <a:lnTo>
                    <a:pt x="3058364" y="0"/>
                  </a:lnTo>
                  <a:lnTo>
                    <a:pt x="3058364" y="320744"/>
                  </a:lnTo>
                  <a:lnTo>
                    <a:pt x="0" y="320744"/>
                  </a:lnTo>
                  <a:close/>
                </a:path>
              </a:pathLst>
            </a:custGeom>
            <a:solidFill>
              <a:srgbClr val="000000">
                <a:alpha val="7176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058364" cy="358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442154" y="3278111"/>
            <a:ext cx="15403691" cy="5622347"/>
          </a:xfrm>
          <a:custGeom>
            <a:avLst/>
            <a:gdLst/>
            <a:ahLst/>
            <a:cxnLst/>
            <a:rect l="l" t="t" r="r" b="b"/>
            <a:pathLst>
              <a:path w="15403691" h="5622347">
                <a:moveTo>
                  <a:pt x="0" y="0"/>
                </a:moveTo>
                <a:lnTo>
                  <a:pt x="15403692" y="0"/>
                </a:lnTo>
                <a:lnTo>
                  <a:pt x="15403692" y="5622348"/>
                </a:lnTo>
                <a:lnTo>
                  <a:pt x="0" y="56223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3702985" y="1677500"/>
            <a:ext cx="1090108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ER diagram for Student Registration</a:t>
            </a: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08326" y="3313581"/>
            <a:ext cx="16754325" cy="6062285"/>
            <a:chOff x="0" y="0"/>
            <a:chExt cx="4412662" cy="1596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12662" cy="1596651"/>
            </a:xfrm>
            <a:custGeom>
              <a:avLst/>
              <a:gdLst/>
              <a:ahLst/>
              <a:cxnLst/>
              <a:rect l="l" t="t" r="r" b="b"/>
              <a:pathLst>
                <a:path w="4412662" h="1596651">
                  <a:moveTo>
                    <a:pt x="23566" y="0"/>
                  </a:moveTo>
                  <a:lnTo>
                    <a:pt x="4389095" y="0"/>
                  </a:lnTo>
                  <a:cubicBezTo>
                    <a:pt x="4395346" y="0"/>
                    <a:pt x="4401340" y="2483"/>
                    <a:pt x="4405759" y="6902"/>
                  </a:cubicBezTo>
                  <a:cubicBezTo>
                    <a:pt x="4410179" y="11322"/>
                    <a:pt x="4412662" y="17316"/>
                    <a:pt x="4412662" y="23566"/>
                  </a:cubicBezTo>
                  <a:lnTo>
                    <a:pt x="4412662" y="1573085"/>
                  </a:lnTo>
                  <a:cubicBezTo>
                    <a:pt x="4412662" y="1579335"/>
                    <a:pt x="4410179" y="1585329"/>
                    <a:pt x="4405759" y="1589749"/>
                  </a:cubicBezTo>
                  <a:cubicBezTo>
                    <a:pt x="4401340" y="1594168"/>
                    <a:pt x="4395346" y="1596651"/>
                    <a:pt x="4389095" y="1596651"/>
                  </a:cubicBezTo>
                  <a:lnTo>
                    <a:pt x="23566" y="1596651"/>
                  </a:lnTo>
                  <a:cubicBezTo>
                    <a:pt x="10551" y="1596651"/>
                    <a:pt x="0" y="1586100"/>
                    <a:pt x="0" y="1573085"/>
                  </a:cubicBezTo>
                  <a:lnTo>
                    <a:pt x="0" y="23566"/>
                  </a:lnTo>
                  <a:cubicBezTo>
                    <a:pt x="0" y="17316"/>
                    <a:pt x="2483" y="11322"/>
                    <a:pt x="6902" y="6902"/>
                  </a:cubicBezTo>
                  <a:cubicBezTo>
                    <a:pt x="11322" y="2483"/>
                    <a:pt x="17316" y="0"/>
                    <a:pt x="23566" y="0"/>
                  </a:cubicBezTo>
                  <a:close/>
                </a:path>
              </a:pathLst>
            </a:custGeom>
            <a:solidFill>
              <a:srgbClr val="FBFBF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412662" cy="1634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279376" y="1427413"/>
            <a:ext cx="11612225" cy="1217823"/>
            <a:chOff x="0" y="0"/>
            <a:chExt cx="3058364" cy="3207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58364" cy="320744"/>
            </a:xfrm>
            <a:custGeom>
              <a:avLst/>
              <a:gdLst/>
              <a:ahLst/>
              <a:cxnLst/>
              <a:rect l="l" t="t" r="r" b="b"/>
              <a:pathLst>
                <a:path w="3058364" h="320744">
                  <a:moveTo>
                    <a:pt x="0" y="0"/>
                  </a:moveTo>
                  <a:lnTo>
                    <a:pt x="3058364" y="0"/>
                  </a:lnTo>
                  <a:lnTo>
                    <a:pt x="3058364" y="320744"/>
                  </a:lnTo>
                  <a:lnTo>
                    <a:pt x="0" y="320744"/>
                  </a:lnTo>
                  <a:close/>
                </a:path>
              </a:pathLst>
            </a:custGeom>
            <a:solidFill>
              <a:srgbClr val="000000">
                <a:alpha val="7176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058364" cy="358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 b="1">
                  <a:solidFill>
                    <a:srgbClr val="0D0F68">
                      <a:alpha val="71765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Info model for Student Activities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308407" y="3390296"/>
            <a:ext cx="15652136" cy="5791290"/>
          </a:xfrm>
          <a:custGeom>
            <a:avLst/>
            <a:gdLst/>
            <a:ahLst/>
            <a:cxnLst/>
            <a:rect l="l" t="t" r="r" b="b"/>
            <a:pathLst>
              <a:path w="15652136" h="5791290">
                <a:moveTo>
                  <a:pt x="0" y="0"/>
                </a:moveTo>
                <a:lnTo>
                  <a:pt x="15652136" y="0"/>
                </a:lnTo>
                <a:lnTo>
                  <a:pt x="15652136" y="5791290"/>
                </a:lnTo>
                <a:lnTo>
                  <a:pt x="0" y="57912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3683935" y="1521974"/>
            <a:ext cx="1090108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Info Model for Student Registration</a:t>
            </a:r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89084" y="2438656"/>
            <a:ext cx="17109832" cy="7319295"/>
            <a:chOff x="0" y="0"/>
            <a:chExt cx="4506293" cy="19277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06293" cy="1927716"/>
            </a:xfrm>
            <a:custGeom>
              <a:avLst/>
              <a:gdLst/>
              <a:ahLst/>
              <a:cxnLst/>
              <a:rect l="l" t="t" r="r" b="b"/>
              <a:pathLst>
                <a:path w="4506293" h="1927716">
                  <a:moveTo>
                    <a:pt x="23077" y="0"/>
                  </a:moveTo>
                  <a:lnTo>
                    <a:pt x="4483217" y="0"/>
                  </a:lnTo>
                  <a:cubicBezTo>
                    <a:pt x="4489337" y="0"/>
                    <a:pt x="4495207" y="2431"/>
                    <a:pt x="4499534" y="6759"/>
                  </a:cubicBezTo>
                  <a:cubicBezTo>
                    <a:pt x="4503862" y="11087"/>
                    <a:pt x="4506293" y="16956"/>
                    <a:pt x="4506293" y="23077"/>
                  </a:cubicBezTo>
                  <a:lnTo>
                    <a:pt x="4506293" y="1904639"/>
                  </a:lnTo>
                  <a:cubicBezTo>
                    <a:pt x="4506293" y="1917384"/>
                    <a:pt x="4495961" y="1927716"/>
                    <a:pt x="4483217" y="1927716"/>
                  </a:cubicBezTo>
                  <a:lnTo>
                    <a:pt x="23077" y="1927716"/>
                  </a:lnTo>
                  <a:cubicBezTo>
                    <a:pt x="16956" y="1927716"/>
                    <a:pt x="11087" y="1925284"/>
                    <a:pt x="6759" y="1920957"/>
                  </a:cubicBezTo>
                  <a:cubicBezTo>
                    <a:pt x="2431" y="1916629"/>
                    <a:pt x="0" y="1910759"/>
                    <a:pt x="0" y="1904639"/>
                  </a:cubicBezTo>
                  <a:lnTo>
                    <a:pt x="0" y="23077"/>
                  </a:lnTo>
                  <a:cubicBezTo>
                    <a:pt x="0" y="16956"/>
                    <a:pt x="2431" y="11087"/>
                    <a:pt x="6759" y="6759"/>
                  </a:cubicBezTo>
                  <a:cubicBezTo>
                    <a:pt x="11087" y="2431"/>
                    <a:pt x="16956" y="0"/>
                    <a:pt x="23077" y="0"/>
                  </a:cubicBezTo>
                  <a:close/>
                </a:path>
              </a:pathLst>
            </a:custGeom>
            <a:solidFill>
              <a:srgbClr val="FBFBF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506293" cy="19658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120673" y="1028700"/>
            <a:ext cx="10046655" cy="1100257"/>
            <a:chOff x="0" y="0"/>
            <a:chExt cx="2646032" cy="2897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46032" cy="289780"/>
            </a:xfrm>
            <a:custGeom>
              <a:avLst/>
              <a:gdLst/>
              <a:ahLst/>
              <a:cxnLst/>
              <a:rect l="l" t="t" r="r" b="b"/>
              <a:pathLst>
                <a:path w="2646032" h="289780">
                  <a:moveTo>
                    <a:pt x="0" y="0"/>
                  </a:moveTo>
                  <a:lnTo>
                    <a:pt x="2646032" y="0"/>
                  </a:lnTo>
                  <a:lnTo>
                    <a:pt x="2646032" y="289780"/>
                  </a:lnTo>
                  <a:lnTo>
                    <a:pt x="0" y="289780"/>
                  </a:lnTo>
                  <a:close/>
                </a:path>
              </a:pathLst>
            </a:custGeom>
            <a:solidFill>
              <a:srgbClr val="000000">
                <a:alpha val="7176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646032" cy="327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589273" y="1064478"/>
            <a:ext cx="9109455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Contracts for Student Activity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597549"/>
            <a:ext cx="14935580" cy="6896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Invariant:</a:t>
            </a:r>
          </a:p>
          <a:p>
            <a:pPr marL="561342" lvl="1" indent="-280671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student must have a valid identity and enrollment record within the institution’s database.</a:t>
            </a:r>
          </a:p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Pre-Conditions:</a:t>
            </a:r>
          </a:p>
          <a:p>
            <a:pPr marL="561342" lvl="1" indent="-280671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Students must complete admission requirements.</a:t>
            </a:r>
          </a:p>
          <a:p>
            <a:pPr marL="561342" lvl="1" indent="-280671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 records must be created and verified by the administration.</a:t>
            </a:r>
          </a:p>
          <a:p>
            <a:pPr marL="561342" lvl="1" indent="-280671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Students must submit valid personal and academic information.</a:t>
            </a:r>
          </a:p>
          <a:p>
            <a:pPr marL="561342" lvl="1" indent="-280671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Advisors must be assigned for academic guidance.</a:t>
            </a:r>
          </a:p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Post-Conditions:</a:t>
            </a:r>
          </a:p>
          <a:p>
            <a:pPr marL="561342" lvl="1" indent="-280671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Students can enroll in courses and participate in academic activities.</a:t>
            </a:r>
          </a:p>
          <a:p>
            <a:pPr marL="561342" lvl="1" indent="-280671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Students’ progress and attendance are tracked.</a:t>
            </a:r>
          </a:p>
          <a:p>
            <a:pPr marL="561342" lvl="1" indent="-280671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Students can access IT services, clubs, and other institutional facilities.</a:t>
            </a:r>
          </a:p>
          <a:p>
            <a:pPr marL="561342" lvl="1" indent="-280671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Students’ academic history is recorded through transcripts.</a:t>
            </a:r>
          </a:p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Trigger:</a:t>
            </a:r>
          </a:p>
          <a:p>
            <a:pPr marL="561342" lvl="1" indent="-280671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students’ admission process is initiated, and the student profile is created in the database.</a:t>
            </a:r>
          </a:p>
          <a:p>
            <a:pPr algn="l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66898" y="2596497"/>
            <a:ext cx="17683871" cy="7050722"/>
            <a:chOff x="0" y="0"/>
            <a:chExt cx="4657481" cy="18569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57480" cy="1856980"/>
            </a:xfrm>
            <a:custGeom>
              <a:avLst/>
              <a:gdLst/>
              <a:ahLst/>
              <a:cxnLst/>
              <a:rect l="l" t="t" r="r" b="b"/>
              <a:pathLst>
                <a:path w="4657480" h="1856980">
                  <a:moveTo>
                    <a:pt x="22328" y="0"/>
                  </a:moveTo>
                  <a:lnTo>
                    <a:pt x="4635153" y="0"/>
                  </a:lnTo>
                  <a:cubicBezTo>
                    <a:pt x="4641074" y="0"/>
                    <a:pt x="4646754" y="2352"/>
                    <a:pt x="4650941" y="6540"/>
                  </a:cubicBezTo>
                  <a:cubicBezTo>
                    <a:pt x="4655128" y="10727"/>
                    <a:pt x="4657480" y="16406"/>
                    <a:pt x="4657480" y="22328"/>
                  </a:cubicBezTo>
                  <a:lnTo>
                    <a:pt x="4657480" y="1834653"/>
                  </a:lnTo>
                  <a:cubicBezTo>
                    <a:pt x="4657480" y="1840574"/>
                    <a:pt x="4655128" y="1846253"/>
                    <a:pt x="4650941" y="1850441"/>
                  </a:cubicBezTo>
                  <a:cubicBezTo>
                    <a:pt x="4646754" y="1854628"/>
                    <a:pt x="4641074" y="1856980"/>
                    <a:pt x="4635153" y="1856980"/>
                  </a:cubicBezTo>
                  <a:lnTo>
                    <a:pt x="22328" y="1856980"/>
                  </a:lnTo>
                  <a:cubicBezTo>
                    <a:pt x="16406" y="1856980"/>
                    <a:pt x="10727" y="1854628"/>
                    <a:pt x="6540" y="1850441"/>
                  </a:cubicBezTo>
                  <a:cubicBezTo>
                    <a:pt x="2352" y="1846253"/>
                    <a:pt x="0" y="1840574"/>
                    <a:pt x="0" y="1834653"/>
                  </a:cubicBezTo>
                  <a:lnTo>
                    <a:pt x="0" y="22328"/>
                  </a:lnTo>
                  <a:cubicBezTo>
                    <a:pt x="0" y="16406"/>
                    <a:pt x="2352" y="10727"/>
                    <a:pt x="6540" y="6540"/>
                  </a:cubicBezTo>
                  <a:cubicBezTo>
                    <a:pt x="10727" y="2352"/>
                    <a:pt x="16406" y="0"/>
                    <a:pt x="22328" y="0"/>
                  </a:cubicBezTo>
                  <a:close/>
                </a:path>
              </a:pathLst>
            </a:custGeom>
            <a:solidFill>
              <a:srgbClr val="FBFBF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657481" cy="1895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292043" y="969917"/>
            <a:ext cx="10164221" cy="1276606"/>
            <a:chOff x="0" y="0"/>
            <a:chExt cx="2676996" cy="3362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76996" cy="336226"/>
            </a:xfrm>
            <a:custGeom>
              <a:avLst/>
              <a:gdLst/>
              <a:ahLst/>
              <a:cxnLst/>
              <a:rect l="l" t="t" r="r" b="b"/>
              <a:pathLst>
                <a:path w="2676996" h="336226">
                  <a:moveTo>
                    <a:pt x="0" y="0"/>
                  </a:moveTo>
                  <a:lnTo>
                    <a:pt x="2676996" y="0"/>
                  </a:lnTo>
                  <a:lnTo>
                    <a:pt x="2676996" y="336226"/>
                  </a:lnTo>
                  <a:lnTo>
                    <a:pt x="0" y="336226"/>
                  </a:lnTo>
                  <a:close/>
                </a:path>
              </a:pathLst>
            </a:custGeom>
            <a:solidFill>
              <a:srgbClr val="000000">
                <a:alpha val="7176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676996" cy="374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819426" y="1093870"/>
            <a:ext cx="9109455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Classroom and Room Booking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01060" y="2212886"/>
            <a:ext cx="12655204" cy="781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endParaRPr/>
          </a:p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Invariant:</a:t>
            </a:r>
          </a:p>
          <a:p>
            <a:pPr marL="561342" lvl="1" indent="-280671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Every course must have a valid scheduled classroom assigned for conducting sessions.</a:t>
            </a:r>
          </a:p>
          <a:p>
            <a:pPr algn="l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Pre-Conditions:</a:t>
            </a:r>
          </a:p>
          <a:p>
            <a:pPr marL="561342" lvl="1" indent="-280671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Room must be available and not already booked for the scheduled time slot.</a:t>
            </a:r>
          </a:p>
          <a:p>
            <a:pPr marL="561342" lvl="1" indent="-280671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Course details (instructor, number of students) must be confirmed.</a:t>
            </a:r>
          </a:p>
          <a:p>
            <a:pPr marL="561342" lvl="1" indent="-280671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Room booking must be approved by the academic or facilities management team.</a:t>
            </a:r>
          </a:p>
          <a:p>
            <a:pPr algn="l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Post-Conditions:</a:t>
            </a:r>
          </a:p>
          <a:p>
            <a:pPr marL="561342" lvl="1" indent="-280671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Classroom assignment is confirmed and scheduled.</a:t>
            </a:r>
          </a:p>
          <a:p>
            <a:pPr marL="561342" lvl="1" indent="-280671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Booking record is updated in the room booking system.</a:t>
            </a:r>
          </a:p>
          <a:p>
            <a:pPr marL="561342" lvl="1" indent="-280671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Any events hosted will use booked rooms following institutional policies.</a:t>
            </a:r>
          </a:p>
          <a:p>
            <a:pPr algn="l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Trigger:</a:t>
            </a:r>
          </a:p>
          <a:p>
            <a:pPr marL="561342" lvl="1" indent="-280671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Course scheduling process requires a classroom or an event needs to book a room.</a:t>
            </a:r>
          </a:p>
          <a:p>
            <a:pPr algn="l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49480" y="2448536"/>
            <a:ext cx="16789040" cy="7522692"/>
            <a:chOff x="0" y="0"/>
            <a:chExt cx="4421805" cy="19812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21805" cy="1981285"/>
            </a:xfrm>
            <a:custGeom>
              <a:avLst/>
              <a:gdLst/>
              <a:ahLst/>
              <a:cxnLst/>
              <a:rect l="l" t="t" r="r" b="b"/>
              <a:pathLst>
                <a:path w="4421805" h="1981285">
                  <a:moveTo>
                    <a:pt x="23518" y="0"/>
                  </a:moveTo>
                  <a:lnTo>
                    <a:pt x="4398287" y="0"/>
                  </a:lnTo>
                  <a:cubicBezTo>
                    <a:pt x="4411276" y="0"/>
                    <a:pt x="4421805" y="10529"/>
                    <a:pt x="4421805" y="23518"/>
                  </a:cubicBezTo>
                  <a:lnTo>
                    <a:pt x="4421805" y="1957768"/>
                  </a:lnTo>
                  <a:cubicBezTo>
                    <a:pt x="4421805" y="1970756"/>
                    <a:pt x="4411276" y="1981285"/>
                    <a:pt x="4398287" y="1981285"/>
                  </a:cubicBezTo>
                  <a:lnTo>
                    <a:pt x="23518" y="1981285"/>
                  </a:lnTo>
                  <a:cubicBezTo>
                    <a:pt x="10529" y="1981285"/>
                    <a:pt x="0" y="1970756"/>
                    <a:pt x="0" y="1957768"/>
                  </a:cubicBezTo>
                  <a:lnTo>
                    <a:pt x="0" y="23518"/>
                  </a:lnTo>
                  <a:cubicBezTo>
                    <a:pt x="0" y="10529"/>
                    <a:pt x="10529" y="0"/>
                    <a:pt x="23518" y="0"/>
                  </a:cubicBezTo>
                  <a:close/>
                </a:path>
              </a:pathLst>
            </a:custGeom>
            <a:solidFill>
              <a:srgbClr val="FBFBF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421805" cy="20193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066112" y="762688"/>
            <a:ext cx="12647007" cy="1217823"/>
            <a:chOff x="0" y="0"/>
            <a:chExt cx="3330899" cy="3207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30899" cy="320744"/>
            </a:xfrm>
            <a:custGeom>
              <a:avLst/>
              <a:gdLst/>
              <a:ahLst/>
              <a:cxnLst/>
              <a:rect l="l" t="t" r="r" b="b"/>
              <a:pathLst>
                <a:path w="3330899" h="320744">
                  <a:moveTo>
                    <a:pt x="0" y="0"/>
                  </a:moveTo>
                  <a:lnTo>
                    <a:pt x="3330899" y="0"/>
                  </a:lnTo>
                  <a:lnTo>
                    <a:pt x="3330899" y="320744"/>
                  </a:lnTo>
                  <a:lnTo>
                    <a:pt x="0" y="320744"/>
                  </a:lnTo>
                  <a:close/>
                </a:path>
              </a:pathLst>
            </a:custGeom>
            <a:solidFill>
              <a:srgbClr val="000000">
                <a:alpha val="7176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330899" cy="358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402810" y="857250"/>
            <a:ext cx="11973612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Course Selection and Academic Progress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13968" y="2583421"/>
            <a:ext cx="13919762" cy="7703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2"/>
              </a:lnSpc>
            </a:pPr>
            <a:r>
              <a:rPr lang="en-US" sz="242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Invariant:</a:t>
            </a:r>
          </a:p>
          <a:p>
            <a:pPr marL="523163" lvl="1" indent="-261582" algn="l">
              <a:lnSpc>
                <a:spcPts val="3392"/>
              </a:lnSpc>
              <a:buFont typeface="Arial"/>
              <a:buChar char="•"/>
            </a:pPr>
            <a:r>
              <a:rPr lang="en-US" sz="242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Students must meet course prerequisites before enrolling.</a:t>
            </a:r>
          </a:p>
          <a:p>
            <a:pPr algn="l">
              <a:lnSpc>
                <a:spcPts val="3392"/>
              </a:lnSpc>
            </a:pPr>
            <a:endParaRPr lang="en-US" sz="2423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392"/>
              </a:lnSpc>
            </a:pPr>
            <a:r>
              <a:rPr lang="en-US" sz="242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Pre-Conditions:</a:t>
            </a:r>
          </a:p>
          <a:p>
            <a:pPr marL="523163" lvl="1" indent="-261582" algn="l">
              <a:lnSpc>
                <a:spcPts val="3392"/>
              </a:lnSpc>
              <a:buFont typeface="Arial"/>
              <a:buChar char="•"/>
            </a:pPr>
            <a:r>
              <a:rPr lang="en-US" sz="242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 must have an active enrollment record for the term.</a:t>
            </a:r>
          </a:p>
          <a:p>
            <a:pPr marL="523163" lvl="1" indent="-261582" algn="l">
              <a:lnSpc>
                <a:spcPts val="3392"/>
              </a:lnSpc>
              <a:buFont typeface="Arial"/>
              <a:buChar char="•"/>
            </a:pPr>
            <a:r>
              <a:rPr lang="en-US" sz="242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Prerequisites for selected courses must be satisfied.</a:t>
            </a:r>
          </a:p>
          <a:p>
            <a:pPr marL="523163" lvl="1" indent="-261582" algn="l">
              <a:lnSpc>
                <a:spcPts val="3392"/>
              </a:lnSpc>
              <a:buFont typeface="Arial"/>
              <a:buChar char="•"/>
            </a:pPr>
            <a:r>
              <a:rPr lang="en-US" sz="242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Instructor assignments and course schedules must be finalized.</a:t>
            </a:r>
          </a:p>
          <a:p>
            <a:pPr marL="523163" lvl="1" indent="-261582" algn="l">
              <a:lnSpc>
                <a:spcPts val="3392"/>
              </a:lnSpc>
              <a:buFont typeface="Arial"/>
              <a:buChar char="•"/>
            </a:pPr>
            <a:r>
              <a:rPr lang="en-US" sz="242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Departmental approval (if required) must be obtained.</a:t>
            </a:r>
          </a:p>
          <a:p>
            <a:pPr algn="l">
              <a:lnSpc>
                <a:spcPts val="3392"/>
              </a:lnSpc>
            </a:pPr>
            <a:endParaRPr lang="en-US" sz="2423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392"/>
              </a:lnSpc>
            </a:pPr>
            <a:r>
              <a:rPr lang="en-US" sz="242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Post-Conditions:</a:t>
            </a:r>
          </a:p>
          <a:p>
            <a:pPr marL="523163" lvl="1" indent="-261582" algn="l">
              <a:lnSpc>
                <a:spcPts val="3392"/>
              </a:lnSpc>
              <a:buFont typeface="Arial"/>
              <a:buChar char="•"/>
            </a:pPr>
            <a:r>
              <a:rPr lang="en-US" sz="242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Student’s enrollment in courses is confirmed.</a:t>
            </a:r>
          </a:p>
          <a:p>
            <a:pPr marL="523163" lvl="1" indent="-261582" algn="l">
              <a:lnSpc>
                <a:spcPts val="3392"/>
              </a:lnSpc>
              <a:buFont typeface="Arial"/>
              <a:buChar char="•"/>
            </a:pPr>
            <a:r>
              <a:rPr lang="en-US" sz="242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Transcript and attendance records are updated accordingly.</a:t>
            </a:r>
          </a:p>
          <a:p>
            <a:pPr marL="523163" lvl="1" indent="-261582" algn="l">
              <a:lnSpc>
                <a:spcPts val="3392"/>
              </a:lnSpc>
              <a:buFont typeface="Arial"/>
              <a:buChar char="•"/>
            </a:pPr>
            <a:r>
              <a:rPr lang="en-US" sz="242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 gains access to course materials, assignments, and exams.</a:t>
            </a:r>
          </a:p>
          <a:p>
            <a:pPr marL="523163" lvl="1" indent="-261582" algn="l">
              <a:lnSpc>
                <a:spcPts val="3392"/>
              </a:lnSpc>
              <a:buFont typeface="Arial"/>
              <a:buChar char="•"/>
            </a:pPr>
            <a:r>
              <a:rPr lang="en-US" sz="242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Academic advisor may update academic progress tracking.</a:t>
            </a:r>
          </a:p>
          <a:p>
            <a:pPr algn="l">
              <a:lnSpc>
                <a:spcPts val="3392"/>
              </a:lnSpc>
            </a:pPr>
            <a:endParaRPr lang="en-US" sz="2423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392"/>
              </a:lnSpc>
            </a:pPr>
            <a:r>
              <a:rPr lang="en-US" sz="242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Trigger:</a:t>
            </a:r>
          </a:p>
          <a:p>
            <a:pPr marL="523163" lvl="1" indent="-261582" algn="l">
              <a:lnSpc>
                <a:spcPts val="3392"/>
              </a:lnSpc>
              <a:buFont typeface="Arial"/>
              <a:buChar char="•"/>
            </a:pPr>
            <a:r>
              <a:rPr lang="en-US" sz="242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 initiates course registration at the start of an academic term.</a:t>
            </a:r>
          </a:p>
          <a:p>
            <a:pPr algn="l">
              <a:lnSpc>
                <a:spcPts val="3392"/>
              </a:lnSpc>
            </a:pPr>
            <a:endParaRPr lang="en-US" sz="2423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133997" y="4024998"/>
            <a:ext cx="10373714" cy="2008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350"/>
              </a:lnSpc>
            </a:pPr>
            <a:r>
              <a:rPr lang="en-US" sz="11679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Thank You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320854" y="7184044"/>
            <a:ext cx="8967146" cy="3102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5"/>
              </a:lnSpc>
            </a:pPr>
            <a:r>
              <a:rPr lang="en-US" sz="3461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By       EKAGRA JAIN</a:t>
            </a:r>
          </a:p>
          <a:p>
            <a:pPr algn="ctr">
              <a:lnSpc>
                <a:spcPts val="4845"/>
              </a:lnSpc>
            </a:pPr>
            <a:r>
              <a:rPr lang="en-US" sz="3461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                  DEVANSH GUPTA</a:t>
            </a:r>
          </a:p>
          <a:p>
            <a:pPr algn="ctr">
              <a:lnSpc>
                <a:spcPts val="4845"/>
              </a:lnSpc>
            </a:pPr>
            <a:r>
              <a:rPr lang="en-US" sz="3461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                              SAI KIRAN CHOWDARY</a:t>
            </a:r>
          </a:p>
          <a:p>
            <a:pPr algn="ctr">
              <a:lnSpc>
                <a:spcPts val="4845"/>
              </a:lnSpc>
            </a:pPr>
            <a:r>
              <a:rPr lang="en-US" sz="3461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&amp;</a:t>
            </a:r>
          </a:p>
          <a:p>
            <a:pPr algn="ctr">
              <a:lnSpc>
                <a:spcPts val="4845"/>
              </a:lnSpc>
            </a:pPr>
            <a:r>
              <a:rPr lang="en-US" sz="3461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                        YASHIKA HEMNANI</a:t>
            </a: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19840" y="1389521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10209" lvl="1" indent="-205105" algn="ctr">
                <a:lnSpc>
                  <a:spcPts val="2659"/>
                </a:lnSpc>
                <a:buFont typeface="Arial"/>
                <a:buChar char="•"/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3470305"/>
            <a:ext cx="16230600" cy="4627585"/>
            <a:chOff x="0" y="0"/>
            <a:chExt cx="4274726" cy="12187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6" cy="1218788"/>
            </a:xfrm>
            <a:custGeom>
              <a:avLst/>
              <a:gdLst/>
              <a:ahLst/>
              <a:cxnLst/>
              <a:rect l="l" t="t" r="r" b="b"/>
              <a:pathLst>
                <a:path w="4274726" h="1218788">
                  <a:moveTo>
                    <a:pt x="0" y="0"/>
                  </a:moveTo>
                  <a:lnTo>
                    <a:pt x="4274726" y="0"/>
                  </a:lnTo>
                  <a:lnTo>
                    <a:pt x="4274726" y="1218788"/>
                  </a:lnTo>
                  <a:lnTo>
                    <a:pt x="0" y="1218788"/>
                  </a:lnTo>
                  <a:close/>
                </a:path>
              </a:pathLst>
            </a:custGeom>
            <a:solidFill>
              <a:srgbClr val="000000">
                <a:alpha val="7176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61925"/>
              <a:ext cx="4274726" cy="13807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906767" lvl="1" indent="-453384" algn="l">
                <a:lnSpc>
                  <a:spcPts val="5879"/>
                </a:lnSpc>
                <a:buFont typeface="Arial"/>
                <a:buChar char="•"/>
              </a:pPr>
              <a:endParaRPr lang="en-US" sz="4199" b="1" dirty="0">
                <a:solidFill>
                  <a:srgbClr val="FFFFFF">
                    <a:alpha val="71765"/>
                  </a:srgbClr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  <a:p>
              <a:pPr marL="906767" lvl="1" indent="-453384" algn="l">
                <a:lnSpc>
                  <a:spcPts val="5879"/>
                </a:lnSpc>
                <a:buFont typeface="Arial"/>
                <a:buChar char="•"/>
              </a:pPr>
              <a:r>
                <a:rPr lang="en-US" sz="4199" b="1" dirty="0">
                  <a:solidFill>
                    <a:srgbClr val="FFFFFF">
                      <a:alpha val="71765"/>
                    </a:srgbClr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Overview</a:t>
              </a:r>
            </a:p>
            <a:p>
              <a:pPr marL="906767" lvl="1" indent="-453384" algn="l">
                <a:lnSpc>
                  <a:spcPts val="5879"/>
                </a:lnSpc>
                <a:buFont typeface="Arial"/>
                <a:buChar char="•"/>
              </a:pPr>
              <a:r>
                <a:rPr lang="en-US" sz="4199" b="1" dirty="0">
                  <a:solidFill>
                    <a:srgbClr val="FFFFFF">
                      <a:alpha val="71765"/>
                    </a:srgbClr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ER-Diagram</a:t>
              </a:r>
            </a:p>
            <a:p>
              <a:pPr marL="906767" lvl="1" indent="-453384" algn="l">
                <a:lnSpc>
                  <a:spcPts val="5879"/>
                </a:lnSpc>
                <a:buFont typeface="Arial"/>
                <a:buChar char="•"/>
              </a:pPr>
              <a:r>
                <a:rPr lang="en-US" sz="4199" b="1" dirty="0">
                  <a:solidFill>
                    <a:srgbClr val="FFFFFF">
                      <a:alpha val="71765"/>
                    </a:srgbClr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Information Model</a:t>
              </a:r>
            </a:p>
            <a:p>
              <a:pPr marL="906767" lvl="1" indent="-453384" algn="l">
                <a:lnSpc>
                  <a:spcPts val="5879"/>
                </a:lnSpc>
                <a:buFont typeface="Arial"/>
                <a:buChar char="•"/>
              </a:pPr>
              <a:r>
                <a:rPr lang="en-US" sz="4199" b="1" dirty="0">
                  <a:solidFill>
                    <a:srgbClr val="FFFFFF">
                      <a:alpha val="71765"/>
                    </a:srgbClr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Business Rules</a:t>
              </a:r>
            </a:p>
            <a:p>
              <a:pPr marL="906767" lvl="1" indent="-453384" algn="l">
                <a:lnSpc>
                  <a:spcPts val="5879"/>
                </a:lnSpc>
                <a:buFont typeface="Arial"/>
                <a:buChar char="•"/>
              </a:pPr>
              <a:r>
                <a:rPr lang="en-US" sz="4199" b="1" dirty="0">
                  <a:solidFill>
                    <a:srgbClr val="FFFFFF">
                      <a:alpha val="71765"/>
                    </a:srgbClr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Contracts For Selected </a:t>
              </a:r>
              <a:r>
                <a:rPr lang="en-US" sz="4199" b="1" dirty="0" err="1">
                  <a:solidFill>
                    <a:srgbClr val="FFFFFF">
                      <a:alpha val="71765"/>
                    </a:srgbClr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Behaviour</a:t>
              </a:r>
              <a:endParaRPr lang="en-US" sz="4199" b="1" dirty="0">
                <a:solidFill>
                  <a:srgbClr val="FFFFFF">
                    <a:alpha val="71765"/>
                  </a:srgbClr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  <a:p>
              <a:pPr algn="l">
                <a:lnSpc>
                  <a:spcPts val="5879"/>
                </a:lnSpc>
                <a:spcBef>
                  <a:spcPct val="0"/>
                </a:spcBef>
              </a:pPr>
              <a:endParaRPr lang="en-US" sz="4199" b="1" dirty="0">
                <a:solidFill>
                  <a:srgbClr val="FFFFFF">
                    <a:alpha val="71765"/>
                  </a:srgbClr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1028700" y="3470305"/>
            <a:ext cx="16230600" cy="0"/>
          </a:xfrm>
          <a:prstGeom prst="line">
            <a:avLst/>
          </a:prstGeom>
          <a:ln w="1905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flipV="1">
            <a:off x="1028700" y="8097890"/>
            <a:ext cx="16230600" cy="0"/>
          </a:xfrm>
          <a:prstGeom prst="line">
            <a:avLst/>
          </a:prstGeom>
          <a:ln w="1905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2541968" y="3715859"/>
            <a:ext cx="4478694" cy="4114800"/>
          </a:xfrm>
          <a:custGeom>
            <a:avLst/>
            <a:gdLst/>
            <a:ahLst/>
            <a:cxnLst/>
            <a:rect l="l" t="t" r="r" b="b"/>
            <a:pathLst>
              <a:path w="4478694" h="4114800">
                <a:moveTo>
                  <a:pt x="0" y="0"/>
                </a:moveTo>
                <a:lnTo>
                  <a:pt x="4478693" y="0"/>
                </a:lnTo>
                <a:lnTo>
                  <a:pt x="4478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6053802" y="1389521"/>
            <a:ext cx="6147122" cy="995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20"/>
              </a:lnSpc>
            </a:pPr>
            <a:r>
              <a:rPr lang="en-US" sz="5800" u="sng" dirty="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TABLE OF CONTENTS</a:t>
            </a:r>
          </a:p>
        </p:txBody>
      </p:sp>
      <p:sp>
        <p:nvSpPr>
          <p:cNvPr id="13" name="AutoShape 13"/>
          <p:cNvSpPr/>
          <p:nvPr/>
        </p:nvSpPr>
        <p:spPr>
          <a:xfrm>
            <a:off x="1028700" y="3470305"/>
            <a:ext cx="16197326" cy="0"/>
          </a:xfrm>
          <a:prstGeom prst="line">
            <a:avLst/>
          </a:prstGeom>
          <a:ln w="1905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 flipH="1">
            <a:off x="1123950" y="3377865"/>
            <a:ext cx="0" cy="4844968"/>
          </a:xfrm>
          <a:prstGeom prst="line">
            <a:avLst/>
          </a:prstGeom>
          <a:ln w="1905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>
            <a:off x="17164050" y="3377865"/>
            <a:ext cx="0" cy="4844968"/>
          </a:xfrm>
          <a:prstGeom prst="line">
            <a:avLst/>
          </a:prstGeom>
          <a:ln w="1905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522451"/>
            <a:ext cx="16230600" cy="7242097"/>
            <a:chOff x="0" y="0"/>
            <a:chExt cx="4274726" cy="19073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1907384"/>
            </a:xfrm>
            <a:custGeom>
              <a:avLst/>
              <a:gdLst/>
              <a:ahLst/>
              <a:cxnLst/>
              <a:rect l="l" t="t" r="r" b="b"/>
              <a:pathLst>
                <a:path w="4274726" h="1907384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883057"/>
                  </a:lnTo>
                  <a:cubicBezTo>
                    <a:pt x="4274726" y="1889509"/>
                    <a:pt x="4272163" y="1895696"/>
                    <a:pt x="4267601" y="1900258"/>
                  </a:cubicBezTo>
                  <a:cubicBezTo>
                    <a:pt x="4263039" y="1904821"/>
                    <a:pt x="4256851" y="1907384"/>
                    <a:pt x="4250399" y="1907384"/>
                  </a:cubicBezTo>
                  <a:lnTo>
                    <a:pt x="24327" y="1907384"/>
                  </a:lnTo>
                  <a:cubicBezTo>
                    <a:pt x="10891" y="1907384"/>
                    <a:pt x="0" y="1896492"/>
                    <a:pt x="0" y="1883057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1945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123695" y="4448049"/>
            <a:ext cx="14040611" cy="3239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 Area - The complete student life for EDS &amp; Y Institute.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EDS &amp; Y Institute is a leading educational institution dedicated to holistic student development, combining rigorous academics with vibrant campus life.</a:t>
            </a:r>
          </a:p>
          <a:p>
            <a:pPr algn="l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Complete Student Life initiative integrates academics, events, activities, health services, career services, and alumni engagement into one seamless experience.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532368" y="1816100"/>
            <a:ext cx="5223265" cy="1904961"/>
            <a:chOff x="0" y="-180975"/>
            <a:chExt cx="1375675" cy="501719"/>
          </a:xfrm>
        </p:grpSpPr>
        <p:sp>
          <p:nvSpPr>
            <p:cNvPr id="8" name="Freeform 8"/>
            <p:cNvSpPr/>
            <p:nvPr/>
          </p:nvSpPr>
          <p:spPr>
            <a:xfrm>
              <a:off x="0" y="-64637"/>
              <a:ext cx="1375675" cy="320744"/>
            </a:xfrm>
            <a:custGeom>
              <a:avLst/>
              <a:gdLst/>
              <a:ahLst/>
              <a:cxnLst/>
              <a:rect l="l" t="t" r="r" b="b"/>
              <a:pathLst>
                <a:path w="1375675" h="320744">
                  <a:moveTo>
                    <a:pt x="0" y="0"/>
                  </a:moveTo>
                  <a:lnTo>
                    <a:pt x="1375675" y="0"/>
                  </a:lnTo>
                  <a:lnTo>
                    <a:pt x="1375675" y="320744"/>
                  </a:lnTo>
                  <a:lnTo>
                    <a:pt x="0" y="320744"/>
                  </a:lnTo>
                  <a:close/>
                </a:path>
              </a:pathLst>
            </a:custGeom>
            <a:solidFill>
              <a:srgbClr val="000000">
                <a:alpha val="7176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80975"/>
              <a:ext cx="1375675" cy="501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439"/>
                </a:lnSpc>
                <a:spcBef>
                  <a:spcPct val="0"/>
                </a:spcBef>
              </a:pPr>
              <a:r>
                <a:rPr lang="en-US" sz="4599" dirty="0">
                  <a:solidFill>
                    <a:srgbClr val="FFFFFF">
                      <a:alpha val="71765"/>
                    </a:srgbClr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OVERVIEW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868792"/>
            <a:ext cx="16230600" cy="6948566"/>
            <a:chOff x="0" y="0"/>
            <a:chExt cx="4274726" cy="18300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1830075"/>
            </a:xfrm>
            <a:custGeom>
              <a:avLst/>
              <a:gdLst/>
              <a:ahLst/>
              <a:cxnLst/>
              <a:rect l="l" t="t" r="r" b="b"/>
              <a:pathLst>
                <a:path w="4274726" h="1830075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805748"/>
                  </a:lnTo>
                  <a:cubicBezTo>
                    <a:pt x="4274726" y="1819184"/>
                    <a:pt x="4263834" y="1830075"/>
                    <a:pt x="4250399" y="1830075"/>
                  </a:cubicBezTo>
                  <a:lnTo>
                    <a:pt x="24327" y="1830075"/>
                  </a:lnTo>
                  <a:cubicBezTo>
                    <a:pt x="10891" y="1830075"/>
                    <a:pt x="0" y="1819184"/>
                    <a:pt x="0" y="1805748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186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123695" y="4107452"/>
            <a:ext cx="14040611" cy="4153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Entity-Relationship (ER) Diagrams: Help visualize and design the database structure by clearly showing entities, attributes, and relationships.</a:t>
            </a: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Information Models: Extend ER models by including business rules, subtypes, and dynamic behaviors, making systems more flexible and reflective of real-world operations.</a:t>
            </a:r>
          </a:p>
          <a:p>
            <a:pPr algn="just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Purpose of this project:</a:t>
            </a:r>
          </a:p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organize and represent complex student life data systematically.</a:t>
            </a:r>
          </a:p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identify key entities like Students, Courses, Events, Clubs, etc.</a:t>
            </a:r>
          </a:p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prepare a reliable, scalable system supporting student needs across multiple services.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165012" y="1746817"/>
            <a:ext cx="5983376" cy="1904961"/>
            <a:chOff x="0" y="-180975"/>
            <a:chExt cx="1575869" cy="501719"/>
          </a:xfrm>
        </p:grpSpPr>
        <p:sp>
          <p:nvSpPr>
            <p:cNvPr id="8" name="Freeform 8"/>
            <p:cNvSpPr/>
            <p:nvPr/>
          </p:nvSpPr>
          <p:spPr>
            <a:xfrm>
              <a:off x="6690" y="-59409"/>
              <a:ext cx="1569179" cy="320744"/>
            </a:xfrm>
            <a:custGeom>
              <a:avLst/>
              <a:gdLst/>
              <a:ahLst/>
              <a:cxnLst/>
              <a:rect l="l" t="t" r="r" b="b"/>
              <a:pathLst>
                <a:path w="1569179" h="320744">
                  <a:moveTo>
                    <a:pt x="0" y="0"/>
                  </a:moveTo>
                  <a:lnTo>
                    <a:pt x="1569179" y="0"/>
                  </a:lnTo>
                  <a:lnTo>
                    <a:pt x="1569179" y="320744"/>
                  </a:lnTo>
                  <a:lnTo>
                    <a:pt x="0" y="320744"/>
                  </a:lnTo>
                  <a:close/>
                </a:path>
              </a:pathLst>
            </a:custGeom>
            <a:solidFill>
              <a:srgbClr val="000000">
                <a:alpha val="71765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80975"/>
              <a:ext cx="1569179" cy="501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439"/>
                </a:lnSpc>
                <a:spcBef>
                  <a:spcPct val="0"/>
                </a:spcBef>
              </a:pPr>
              <a:r>
                <a:rPr lang="en-US" sz="4599">
                  <a:solidFill>
                    <a:srgbClr val="FFFFFF">
                      <a:alpha val="71765"/>
                    </a:srgbClr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INTRODUCTION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23700" y="3899285"/>
            <a:ext cx="16035600" cy="5359015"/>
            <a:chOff x="0" y="0"/>
            <a:chExt cx="4223368" cy="14114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23368" cy="1411428"/>
            </a:xfrm>
            <a:custGeom>
              <a:avLst/>
              <a:gdLst/>
              <a:ahLst/>
              <a:cxnLst/>
              <a:rect l="l" t="t" r="r" b="b"/>
              <a:pathLst>
                <a:path w="4223368" h="1411428">
                  <a:moveTo>
                    <a:pt x="24623" y="0"/>
                  </a:moveTo>
                  <a:lnTo>
                    <a:pt x="4198745" y="0"/>
                  </a:lnTo>
                  <a:cubicBezTo>
                    <a:pt x="4212344" y="0"/>
                    <a:pt x="4223368" y="11024"/>
                    <a:pt x="4223368" y="24623"/>
                  </a:cubicBezTo>
                  <a:lnTo>
                    <a:pt x="4223368" y="1386805"/>
                  </a:lnTo>
                  <a:cubicBezTo>
                    <a:pt x="4223368" y="1400404"/>
                    <a:pt x="4212344" y="1411428"/>
                    <a:pt x="4198745" y="1411428"/>
                  </a:cubicBezTo>
                  <a:lnTo>
                    <a:pt x="24623" y="1411428"/>
                  </a:lnTo>
                  <a:cubicBezTo>
                    <a:pt x="11024" y="1411428"/>
                    <a:pt x="0" y="1400404"/>
                    <a:pt x="0" y="1386805"/>
                  </a:cubicBezTo>
                  <a:lnTo>
                    <a:pt x="0" y="24623"/>
                  </a:lnTo>
                  <a:cubicBezTo>
                    <a:pt x="0" y="11024"/>
                    <a:pt x="11024" y="0"/>
                    <a:pt x="2462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23368" cy="1449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377087" y="1143140"/>
            <a:ext cx="11728826" cy="1832631"/>
            <a:chOff x="0" y="-161925"/>
            <a:chExt cx="3089073" cy="482669"/>
          </a:xfrm>
        </p:grpSpPr>
        <p:sp>
          <p:nvSpPr>
            <p:cNvPr id="7" name="Freeform 7"/>
            <p:cNvSpPr/>
            <p:nvPr/>
          </p:nvSpPr>
          <p:spPr>
            <a:xfrm>
              <a:off x="0" y="-80963"/>
              <a:ext cx="3089073" cy="320744"/>
            </a:xfrm>
            <a:custGeom>
              <a:avLst/>
              <a:gdLst/>
              <a:ahLst/>
              <a:cxnLst/>
              <a:rect l="l" t="t" r="r" b="b"/>
              <a:pathLst>
                <a:path w="3089073" h="320744">
                  <a:moveTo>
                    <a:pt x="3300" y="0"/>
                  </a:moveTo>
                  <a:lnTo>
                    <a:pt x="3085773" y="0"/>
                  </a:lnTo>
                  <a:cubicBezTo>
                    <a:pt x="3086648" y="0"/>
                    <a:pt x="3087488" y="348"/>
                    <a:pt x="3088107" y="967"/>
                  </a:cubicBezTo>
                  <a:cubicBezTo>
                    <a:pt x="3088726" y="1586"/>
                    <a:pt x="3089073" y="2425"/>
                    <a:pt x="3089073" y="3300"/>
                  </a:cubicBezTo>
                  <a:lnTo>
                    <a:pt x="3089073" y="317443"/>
                  </a:lnTo>
                  <a:cubicBezTo>
                    <a:pt x="3089073" y="318318"/>
                    <a:pt x="3088726" y="319158"/>
                    <a:pt x="3088107" y="319777"/>
                  </a:cubicBezTo>
                  <a:cubicBezTo>
                    <a:pt x="3087488" y="320396"/>
                    <a:pt x="3086648" y="320744"/>
                    <a:pt x="3085773" y="320744"/>
                  </a:cubicBezTo>
                  <a:lnTo>
                    <a:pt x="3300" y="320744"/>
                  </a:lnTo>
                  <a:cubicBezTo>
                    <a:pt x="2425" y="320744"/>
                    <a:pt x="1586" y="320396"/>
                    <a:pt x="967" y="319777"/>
                  </a:cubicBezTo>
                  <a:cubicBezTo>
                    <a:pt x="348" y="319158"/>
                    <a:pt x="0" y="318318"/>
                    <a:pt x="0" y="317443"/>
                  </a:cubicBezTo>
                  <a:lnTo>
                    <a:pt x="0" y="3300"/>
                  </a:lnTo>
                  <a:cubicBezTo>
                    <a:pt x="0" y="2425"/>
                    <a:pt x="348" y="1586"/>
                    <a:pt x="967" y="967"/>
                  </a:cubicBezTo>
                  <a:cubicBezTo>
                    <a:pt x="1586" y="348"/>
                    <a:pt x="2425" y="0"/>
                    <a:pt x="3300" y="0"/>
                  </a:cubicBezTo>
                  <a:close/>
                </a:path>
              </a:pathLst>
            </a:custGeom>
            <a:solidFill>
              <a:srgbClr val="000000">
                <a:alpha val="71765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61925"/>
              <a:ext cx="3089073" cy="482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739"/>
                </a:lnSpc>
                <a:spcBef>
                  <a:spcPct val="0"/>
                </a:spcBef>
              </a:pPr>
              <a:r>
                <a:rPr lang="en-US" sz="4099" b="1" dirty="0">
                  <a:solidFill>
                    <a:srgbClr val="FFFFFF">
                      <a:alpha val="71765"/>
                    </a:srgbClr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BASIC ER-DIAGRAM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2506772" y="4239169"/>
            <a:ext cx="13274456" cy="4679246"/>
          </a:xfrm>
          <a:custGeom>
            <a:avLst/>
            <a:gdLst/>
            <a:ahLst/>
            <a:cxnLst/>
            <a:rect l="l" t="t" r="r" b="b"/>
            <a:pathLst>
              <a:path w="13274456" h="4679246">
                <a:moveTo>
                  <a:pt x="0" y="0"/>
                </a:moveTo>
                <a:lnTo>
                  <a:pt x="13274456" y="0"/>
                </a:lnTo>
                <a:lnTo>
                  <a:pt x="13274456" y="4679246"/>
                </a:lnTo>
                <a:lnTo>
                  <a:pt x="0" y="46792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15823" y="3496457"/>
            <a:ext cx="16656353" cy="6155066"/>
            <a:chOff x="0" y="0"/>
            <a:chExt cx="4386858" cy="16210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86859" cy="1621087"/>
            </a:xfrm>
            <a:custGeom>
              <a:avLst/>
              <a:gdLst/>
              <a:ahLst/>
              <a:cxnLst/>
              <a:rect l="l" t="t" r="r" b="b"/>
              <a:pathLst>
                <a:path w="4386859" h="1621087">
                  <a:moveTo>
                    <a:pt x="23705" y="0"/>
                  </a:moveTo>
                  <a:lnTo>
                    <a:pt x="4363154" y="0"/>
                  </a:lnTo>
                  <a:cubicBezTo>
                    <a:pt x="4369441" y="0"/>
                    <a:pt x="4375470" y="2497"/>
                    <a:pt x="4379916" y="6943"/>
                  </a:cubicBezTo>
                  <a:cubicBezTo>
                    <a:pt x="4384361" y="11389"/>
                    <a:pt x="4386859" y="17418"/>
                    <a:pt x="4386859" y="23705"/>
                  </a:cubicBezTo>
                  <a:lnTo>
                    <a:pt x="4386859" y="1597382"/>
                  </a:lnTo>
                  <a:cubicBezTo>
                    <a:pt x="4386859" y="1610474"/>
                    <a:pt x="4376246" y="1621087"/>
                    <a:pt x="4363154" y="1621087"/>
                  </a:cubicBezTo>
                  <a:lnTo>
                    <a:pt x="23705" y="1621087"/>
                  </a:lnTo>
                  <a:cubicBezTo>
                    <a:pt x="10613" y="1621087"/>
                    <a:pt x="0" y="1610474"/>
                    <a:pt x="0" y="1597382"/>
                  </a:cubicBezTo>
                  <a:lnTo>
                    <a:pt x="0" y="23705"/>
                  </a:lnTo>
                  <a:cubicBezTo>
                    <a:pt x="0" y="10613"/>
                    <a:pt x="10613" y="0"/>
                    <a:pt x="2370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86858" cy="16591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703933" y="1692111"/>
            <a:ext cx="7163655" cy="1217823"/>
            <a:chOff x="0" y="0"/>
            <a:chExt cx="1886724" cy="3207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86724" cy="320744"/>
            </a:xfrm>
            <a:custGeom>
              <a:avLst/>
              <a:gdLst/>
              <a:ahLst/>
              <a:cxnLst/>
              <a:rect l="l" t="t" r="r" b="b"/>
              <a:pathLst>
                <a:path w="1886724" h="320744">
                  <a:moveTo>
                    <a:pt x="0" y="0"/>
                  </a:moveTo>
                  <a:lnTo>
                    <a:pt x="1886724" y="0"/>
                  </a:lnTo>
                  <a:lnTo>
                    <a:pt x="1886724" y="320744"/>
                  </a:lnTo>
                  <a:lnTo>
                    <a:pt x="0" y="320744"/>
                  </a:lnTo>
                  <a:close/>
                </a:path>
              </a:pathLst>
            </a:custGeom>
            <a:solidFill>
              <a:srgbClr val="000000">
                <a:alpha val="7176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886724" cy="358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68041" y="3751945"/>
            <a:ext cx="15151917" cy="5644089"/>
          </a:xfrm>
          <a:custGeom>
            <a:avLst/>
            <a:gdLst/>
            <a:ahLst/>
            <a:cxnLst/>
            <a:rect l="l" t="t" r="r" b="b"/>
            <a:pathLst>
              <a:path w="15151917" h="5644089">
                <a:moveTo>
                  <a:pt x="0" y="0"/>
                </a:moveTo>
                <a:lnTo>
                  <a:pt x="15151918" y="0"/>
                </a:lnTo>
                <a:lnTo>
                  <a:pt x="15151918" y="5644089"/>
                </a:lnTo>
                <a:lnTo>
                  <a:pt x="0" y="5644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6548632" y="1786673"/>
            <a:ext cx="5474256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ER Diagram</a:t>
            </a: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509454" y="0"/>
            <a:ext cx="13489273" cy="10287000"/>
            <a:chOff x="0" y="0"/>
            <a:chExt cx="355273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52730" cy="2709333"/>
            </a:xfrm>
            <a:custGeom>
              <a:avLst/>
              <a:gdLst/>
              <a:ahLst/>
              <a:cxnLst/>
              <a:rect l="l" t="t" r="r" b="b"/>
              <a:pathLst>
                <a:path w="3552730" h="2709333">
                  <a:moveTo>
                    <a:pt x="29271" y="0"/>
                  </a:moveTo>
                  <a:lnTo>
                    <a:pt x="3523459" y="0"/>
                  </a:lnTo>
                  <a:cubicBezTo>
                    <a:pt x="3531222" y="0"/>
                    <a:pt x="3538668" y="3084"/>
                    <a:pt x="3544157" y="8573"/>
                  </a:cubicBezTo>
                  <a:cubicBezTo>
                    <a:pt x="3549646" y="14062"/>
                    <a:pt x="3552730" y="21507"/>
                    <a:pt x="3552730" y="29271"/>
                  </a:cubicBezTo>
                  <a:lnTo>
                    <a:pt x="3552730" y="2680063"/>
                  </a:lnTo>
                  <a:cubicBezTo>
                    <a:pt x="3552730" y="2687826"/>
                    <a:pt x="3549646" y="2695271"/>
                    <a:pt x="3544157" y="2700760"/>
                  </a:cubicBezTo>
                  <a:cubicBezTo>
                    <a:pt x="3538668" y="2706249"/>
                    <a:pt x="3531222" y="2709333"/>
                    <a:pt x="3523459" y="2709333"/>
                  </a:cubicBezTo>
                  <a:lnTo>
                    <a:pt x="29271" y="2709333"/>
                  </a:lnTo>
                  <a:cubicBezTo>
                    <a:pt x="21507" y="2709333"/>
                    <a:pt x="14062" y="2706249"/>
                    <a:pt x="8573" y="2700760"/>
                  </a:cubicBezTo>
                  <a:cubicBezTo>
                    <a:pt x="3084" y="2695271"/>
                    <a:pt x="0" y="2687826"/>
                    <a:pt x="0" y="2680063"/>
                  </a:cubicBezTo>
                  <a:lnTo>
                    <a:pt x="0" y="29271"/>
                  </a:lnTo>
                  <a:cubicBezTo>
                    <a:pt x="0" y="21507"/>
                    <a:pt x="3084" y="14062"/>
                    <a:pt x="8573" y="8573"/>
                  </a:cubicBezTo>
                  <a:cubicBezTo>
                    <a:pt x="14062" y="3084"/>
                    <a:pt x="21507" y="0"/>
                    <a:pt x="2927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55273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12835239" cy="10287000"/>
          </a:xfrm>
          <a:custGeom>
            <a:avLst/>
            <a:gdLst/>
            <a:ahLst/>
            <a:cxnLst/>
            <a:rect l="l" t="t" r="r" b="b"/>
            <a:pathLst>
              <a:path w="12835239" h="10287000">
                <a:moveTo>
                  <a:pt x="0" y="0"/>
                </a:moveTo>
                <a:lnTo>
                  <a:pt x="12835239" y="0"/>
                </a:lnTo>
                <a:lnTo>
                  <a:pt x="1283523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" t="-162" r="-16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1457450" y="9069177"/>
            <a:ext cx="6948116" cy="1217823"/>
            <a:chOff x="0" y="0"/>
            <a:chExt cx="1829957" cy="3207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29957" cy="320744"/>
            </a:xfrm>
            <a:custGeom>
              <a:avLst/>
              <a:gdLst/>
              <a:ahLst/>
              <a:cxnLst/>
              <a:rect l="l" t="t" r="r" b="b"/>
              <a:pathLst>
                <a:path w="1829957" h="320744">
                  <a:moveTo>
                    <a:pt x="0" y="0"/>
                  </a:moveTo>
                  <a:lnTo>
                    <a:pt x="1829957" y="0"/>
                  </a:lnTo>
                  <a:lnTo>
                    <a:pt x="1829957" y="320744"/>
                  </a:lnTo>
                  <a:lnTo>
                    <a:pt x="0" y="320744"/>
                  </a:lnTo>
                  <a:close/>
                </a:path>
              </a:pathLst>
            </a:custGeom>
            <a:solidFill>
              <a:srgbClr val="000000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33350"/>
              <a:ext cx="1829957" cy="454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  <a:spcBef>
                  <a:spcPct val="0"/>
                </a:spcBef>
              </a:pPr>
              <a:r>
                <a:rPr lang="en-US" sz="3299">
                  <a:solidFill>
                    <a:srgbClr val="FFFFFF">
                      <a:alpha val="89804"/>
                    </a:srgbClr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ADVANCE ER-DIAGRAM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98631" y="264495"/>
            <a:ext cx="17788748" cy="9815452"/>
            <a:chOff x="0" y="0"/>
            <a:chExt cx="4685102" cy="25851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85102" cy="2585140"/>
            </a:xfrm>
            <a:custGeom>
              <a:avLst/>
              <a:gdLst/>
              <a:ahLst/>
              <a:cxnLst/>
              <a:rect l="l" t="t" r="r" b="b"/>
              <a:pathLst>
                <a:path w="4685102" h="2585140">
                  <a:moveTo>
                    <a:pt x="22196" y="0"/>
                  </a:moveTo>
                  <a:lnTo>
                    <a:pt x="4662906" y="0"/>
                  </a:lnTo>
                  <a:cubicBezTo>
                    <a:pt x="4675165" y="0"/>
                    <a:pt x="4685102" y="9937"/>
                    <a:pt x="4685102" y="22196"/>
                  </a:cubicBezTo>
                  <a:lnTo>
                    <a:pt x="4685102" y="2562944"/>
                  </a:lnTo>
                  <a:cubicBezTo>
                    <a:pt x="4685102" y="2568830"/>
                    <a:pt x="4682764" y="2574476"/>
                    <a:pt x="4678601" y="2578639"/>
                  </a:cubicBezTo>
                  <a:cubicBezTo>
                    <a:pt x="4674439" y="2582801"/>
                    <a:pt x="4668793" y="2585140"/>
                    <a:pt x="4662906" y="2585140"/>
                  </a:cubicBezTo>
                  <a:lnTo>
                    <a:pt x="22196" y="2585140"/>
                  </a:lnTo>
                  <a:cubicBezTo>
                    <a:pt x="16309" y="2585140"/>
                    <a:pt x="10664" y="2582801"/>
                    <a:pt x="6501" y="2578639"/>
                  </a:cubicBezTo>
                  <a:cubicBezTo>
                    <a:pt x="2338" y="2574476"/>
                    <a:pt x="0" y="2568830"/>
                    <a:pt x="0" y="2562944"/>
                  </a:cubicBezTo>
                  <a:lnTo>
                    <a:pt x="0" y="22196"/>
                  </a:lnTo>
                  <a:cubicBezTo>
                    <a:pt x="0" y="16309"/>
                    <a:pt x="2338" y="10664"/>
                    <a:pt x="6501" y="6501"/>
                  </a:cubicBezTo>
                  <a:cubicBezTo>
                    <a:pt x="10664" y="2338"/>
                    <a:pt x="16309" y="0"/>
                    <a:pt x="22196" y="0"/>
                  </a:cubicBezTo>
                  <a:close/>
                </a:path>
              </a:pathLst>
            </a:custGeom>
            <a:solidFill>
              <a:srgbClr val="FBFBF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685102" cy="26041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1679"/>
                </a:lnSpc>
              </a:pPr>
              <a:endParaRPr/>
            </a:p>
            <a:p>
              <a:pPr algn="just">
                <a:lnSpc>
                  <a:spcPts val="1679"/>
                </a:lnSpc>
              </a:pPr>
              <a:endParaRPr/>
            </a:p>
            <a:p>
              <a:pPr algn="just">
                <a:lnSpc>
                  <a:spcPts val="167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7677" y="492668"/>
            <a:ext cx="6292751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PRIMARY KEYS &amp; THE FOREIGN KEYS AND THEIR RELATIONS WITH THE ENTITIES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75357" y="840694"/>
            <a:ext cx="14537285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entities in this database schema are: STUDENT, COURSE, TERM, ENROLLMENT, GRADE, TRANSCRIPT, COURSE_SCHEDULE, CLASSROOM, DEPARTMENT, INSTRUCTOR, MAJOR, PREREQUISITE, EXAM, TEXTBOOK, ADVISOR, SCHEDULE, ATTENDANCE, CLUB, EVENT, ROOM_BOOKING, IT_SUPPORT_TICKET, EMAIL_NOTIFICATION, DEGREE_PLAN, ASSIGNMENT, SUBMISSION, and TA.</a:t>
            </a:r>
          </a:p>
          <a:p>
            <a:pPr algn="ctr">
              <a:lnSpc>
                <a:spcPts val="1679"/>
              </a:lnSpc>
            </a:pPr>
            <a:endParaRPr lang="en-US" sz="12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1679"/>
              </a:lnSpc>
            </a:pPr>
            <a:endParaRPr lang="en-US" sz="12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498708" y="1819864"/>
            <a:ext cx="2673854" cy="292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All Primary Keys (PK):</a:t>
            </a:r>
          </a:p>
          <a:p>
            <a:pPr marL="259080" lvl="1" indent="-129540" algn="l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STUDENT: student_id.      </a:t>
            </a:r>
          </a:p>
          <a:p>
            <a:pPr marL="259080" lvl="1" indent="-129540" algn="l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COURSE: course_id</a:t>
            </a:r>
          </a:p>
          <a:p>
            <a:pPr marL="259080" lvl="1" indent="-129540" algn="l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TERM: term_id</a:t>
            </a:r>
          </a:p>
          <a:p>
            <a:pPr marL="259080" lvl="1" indent="-129540" algn="l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CLASSROOM: classroom_id</a:t>
            </a:r>
          </a:p>
          <a:p>
            <a:pPr marL="259080" lvl="1" indent="-129540" algn="l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DEPARTMENT: department_id</a:t>
            </a:r>
          </a:p>
          <a:p>
            <a:pPr marL="259080" lvl="1" indent="-129540" algn="l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INSTRUCTOR: instructor_id</a:t>
            </a:r>
          </a:p>
          <a:p>
            <a:pPr marL="259080" lvl="1" indent="-129540" algn="l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MAJOR: major_id</a:t>
            </a:r>
          </a:p>
          <a:p>
            <a:pPr marL="259080" lvl="1" indent="-129540" algn="l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IT_SUPPORT_TICKET: ticket_id</a:t>
            </a:r>
          </a:p>
          <a:p>
            <a:pPr marL="259080" lvl="1" indent="-129540" algn="l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SCHEDULE: schedule_id</a:t>
            </a:r>
          </a:p>
          <a:p>
            <a:pPr marL="259080" lvl="1" indent="-129540" algn="l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CLUB: club_id</a:t>
            </a:r>
          </a:p>
          <a:p>
            <a:pPr marL="259080" lvl="1" indent="-129540" algn="l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ASSIGNMENT: assignment_id</a:t>
            </a:r>
          </a:p>
          <a:p>
            <a:pPr algn="l">
              <a:lnSpc>
                <a:spcPts val="1679"/>
              </a:lnSpc>
            </a:pPr>
            <a:endParaRPr lang="en-US" sz="12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1679"/>
              </a:lnSpc>
            </a:pPr>
            <a:endParaRPr lang="en-US" sz="12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132117" y="1819864"/>
            <a:ext cx="3921779" cy="711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79"/>
              </a:lnSpc>
            </a:pPr>
            <a:r>
              <a:rPr lang="en-US" sz="1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All Foreign Keys (FK):</a:t>
            </a:r>
          </a:p>
          <a:p>
            <a:pPr marL="259080" lvl="1" indent="-129540" algn="just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ENROLLMENT: student_id → STUDENT</a:t>
            </a:r>
          </a:p>
          <a:p>
            <a:pPr marL="259080" lvl="1" indent="-129540" algn="just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ENROLLMENT: course_id → COURSE</a:t>
            </a:r>
          </a:p>
          <a:p>
            <a:pPr marL="259080" lvl="1" indent="-129540" algn="just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ENROLLMENT: term_id → TERM</a:t>
            </a:r>
          </a:p>
          <a:p>
            <a:pPr marL="259080" lvl="1" indent="-129540" algn="just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GRADE: student_id → STUDENT</a:t>
            </a:r>
          </a:p>
          <a:p>
            <a:pPr marL="259080" lvl="1" indent="-129540" algn="just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GRADE: course_id → COURSE</a:t>
            </a:r>
          </a:p>
          <a:p>
            <a:pPr marL="259080" lvl="1" indent="-129540" algn="just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TRANSCRIPT: student_id → STUDENT</a:t>
            </a:r>
          </a:p>
          <a:p>
            <a:pPr marL="259080" lvl="1" indent="-129540" algn="just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TRANSCRIPT: term_id → TERM</a:t>
            </a:r>
          </a:p>
          <a:p>
            <a:pPr marL="259080" lvl="1" indent="-129540" algn="just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COURSE_SCHEDULE: course_id → COURSE</a:t>
            </a:r>
          </a:p>
          <a:p>
            <a:pPr marL="259080" lvl="1" indent="-129540" algn="just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COURSE: department_id → DEPARTMENT</a:t>
            </a:r>
          </a:p>
          <a:p>
            <a:pPr marL="259080" lvl="1" indent="-129540" algn="just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INSTRUCTOR: department_id → DEPARTMENT</a:t>
            </a:r>
          </a:p>
          <a:p>
            <a:pPr marL="259080" lvl="1" indent="-129540" algn="just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STUDENT: major_id → MAJOR</a:t>
            </a:r>
          </a:p>
          <a:p>
            <a:pPr marL="259080" lvl="1" indent="-129540" algn="just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MAJOR: department_id → DEPARTMENT</a:t>
            </a:r>
          </a:p>
          <a:p>
            <a:pPr marL="259080" lvl="1" indent="-129540" algn="just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PREREQUISITE: course_id → COURSE</a:t>
            </a:r>
          </a:p>
          <a:p>
            <a:pPr marL="259080" lvl="1" indent="-129540" algn="just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PREREQUISITE: required_course_id → COURSE</a:t>
            </a:r>
          </a:p>
          <a:p>
            <a:pPr marL="259080" lvl="1" indent="-129540" algn="just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EXAM: course_id → COURSE</a:t>
            </a:r>
          </a:p>
          <a:p>
            <a:pPr marL="259080" lvl="1" indent="-129540" algn="just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TEXTBOOK: course_id → COURSE</a:t>
            </a:r>
          </a:p>
          <a:p>
            <a:pPr marL="259080" lvl="1" indent="-129540" algn="just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ADVISOR: student_id → STUDENT</a:t>
            </a:r>
          </a:p>
          <a:p>
            <a:pPr marL="259080" lvl="1" indent="-129540" algn="just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ADVISOR: instructor_id → INSTRUCTOR</a:t>
            </a:r>
          </a:p>
          <a:p>
            <a:pPr marL="259080" lvl="1" indent="-129540" algn="just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ATTENDANCE: schedule_id → SCHEDULE</a:t>
            </a:r>
          </a:p>
          <a:p>
            <a:pPr marL="259080" lvl="1" indent="-129540" algn="just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ATTENDANCE: student_id → STUDENT</a:t>
            </a:r>
          </a:p>
          <a:p>
            <a:pPr marL="259080" lvl="1" indent="-129540" algn="just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EVENT: club_id → CLUB</a:t>
            </a:r>
          </a:p>
          <a:p>
            <a:pPr marL="259080" lvl="1" indent="-129540" algn="just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ROOM_BOOKING: classroom_id → CLASSROOM</a:t>
            </a:r>
          </a:p>
          <a:p>
            <a:pPr marL="259080" lvl="1" indent="-129540" algn="just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IT_SUPPORT_TICKET: student_id → STUDENT</a:t>
            </a:r>
          </a:p>
          <a:p>
            <a:pPr marL="259080" lvl="1" indent="-129540" algn="just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EMAIL_NOTIFICATION: ticket_id → IT_SUPPORT_TICKET</a:t>
            </a:r>
          </a:p>
          <a:p>
            <a:pPr marL="259080" lvl="1" indent="-129540" algn="just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DEGREE_PLAN: major_id → MAJOR</a:t>
            </a:r>
          </a:p>
          <a:p>
            <a:pPr marL="259080" lvl="1" indent="-129540" algn="just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DEGREE_PLAN: required_course_id → COURSE</a:t>
            </a:r>
          </a:p>
          <a:p>
            <a:pPr marL="259080" lvl="1" indent="-129540" algn="just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ASSIGNMENT: course_id → COURSE</a:t>
            </a:r>
          </a:p>
          <a:p>
            <a:pPr marL="259080" lvl="1" indent="-129540" algn="just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SUBMISSION: assignment_id → ASSIGNMENT</a:t>
            </a:r>
          </a:p>
          <a:p>
            <a:pPr marL="259080" lvl="1" indent="-129540" algn="just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SUBMISSION: student_id → STUDENT</a:t>
            </a:r>
          </a:p>
          <a:p>
            <a:pPr marL="259080" lvl="1" indent="-129540" algn="just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TA: student_id → STUDENT</a:t>
            </a:r>
          </a:p>
          <a:p>
            <a:pPr marL="259080" lvl="1" indent="-129540" algn="just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TA: course_id → COURSE</a:t>
            </a:r>
          </a:p>
          <a:p>
            <a:pPr algn="just">
              <a:lnSpc>
                <a:spcPts val="1679"/>
              </a:lnSpc>
            </a:pPr>
            <a:endParaRPr lang="en-US" sz="12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01349" y="1009650"/>
            <a:ext cx="6136682" cy="920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endParaRPr/>
          </a:p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Primary Key (PK):</a:t>
            </a:r>
          </a:p>
          <a:p>
            <a:pPr marL="259080" lvl="1" indent="-129540" algn="l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 Primary Key uniquely identifies each row in a table.</a:t>
            </a:r>
          </a:p>
          <a:p>
            <a:pPr marL="259080" lvl="1" indent="-129540" algn="l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It cannot be null or duplicate.</a:t>
            </a:r>
          </a:p>
          <a:p>
            <a:pPr marL="259080" lvl="1" indent="-129540" algn="l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Example: In STUDENT, student_id is the PK (each student has a unique ID).</a:t>
            </a:r>
          </a:p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Foreign Key (FK):</a:t>
            </a:r>
          </a:p>
          <a:p>
            <a:pPr marL="259080" lvl="1" indent="-129540" algn="l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 Foreign Key links one table to another by referring to a Primary Key.</a:t>
            </a:r>
          </a:p>
          <a:p>
            <a:pPr marL="259080" lvl="1" indent="-129540" algn="l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It shows relationships between tables and ensures data consistency.</a:t>
            </a:r>
          </a:p>
          <a:p>
            <a:pPr marL="259080" lvl="1" indent="-129540" algn="l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Example: In ENROLLMENT, student_id is an FK that refers to STUDENT.student_id.</a:t>
            </a:r>
          </a:p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Relationships Between Entities (Simplified):</a:t>
            </a:r>
          </a:p>
          <a:p>
            <a:pPr marL="259080" lvl="1" indent="-129540" algn="l">
              <a:lnSpc>
                <a:spcPts val="1679"/>
              </a:lnSpc>
              <a:buAutoNum type="arabicPeriod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STUDENT:</a:t>
            </a:r>
          </a:p>
          <a:p>
            <a:pPr marL="518160" lvl="2" indent="-172720" algn="l">
              <a:lnSpc>
                <a:spcPts val="1679"/>
              </a:lnSpc>
              <a:buFont typeface="Arial"/>
              <a:buChar char="⚬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PK: student_id</a:t>
            </a:r>
          </a:p>
          <a:p>
            <a:pPr marL="518160" lvl="2" indent="-172720" algn="l">
              <a:lnSpc>
                <a:spcPts val="1679"/>
              </a:lnSpc>
              <a:buFont typeface="Arial"/>
              <a:buChar char="⚬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FK: major_id → MAJOR</a:t>
            </a:r>
          </a:p>
          <a:p>
            <a:pPr marL="259080" lvl="1" indent="-129540" algn="l">
              <a:lnSpc>
                <a:spcPts val="1679"/>
              </a:lnSpc>
              <a:buAutoNum type="arabicPeriod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COURSE:</a:t>
            </a:r>
          </a:p>
          <a:p>
            <a:pPr marL="518160" lvl="2" indent="-172720" algn="l">
              <a:lnSpc>
                <a:spcPts val="1679"/>
              </a:lnSpc>
              <a:buFont typeface="Arial"/>
              <a:buChar char="⚬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PK: course_id</a:t>
            </a:r>
          </a:p>
          <a:p>
            <a:pPr marL="518160" lvl="2" indent="-172720" algn="l">
              <a:lnSpc>
                <a:spcPts val="1679"/>
              </a:lnSpc>
              <a:buFont typeface="Arial"/>
              <a:buChar char="⚬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FK: department_id → DEPARTMENT</a:t>
            </a:r>
          </a:p>
          <a:p>
            <a:pPr marL="259080" lvl="1" indent="-129540" algn="l">
              <a:lnSpc>
                <a:spcPts val="1679"/>
              </a:lnSpc>
              <a:buAutoNum type="arabicPeriod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ENROLLMENT:</a:t>
            </a:r>
          </a:p>
          <a:p>
            <a:pPr marL="518160" lvl="2" indent="-172720" algn="l">
              <a:lnSpc>
                <a:spcPts val="1679"/>
              </a:lnSpc>
              <a:buFont typeface="Arial"/>
              <a:buChar char="⚬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PK: student_id + course_id + term_id</a:t>
            </a:r>
          </a:p>
          <a:p>
            <a:pPr marL="518160" lvl="2" indent="-172720" algn="l">
              <a:lnSpc>
                <a:spcPts val="1679"/>
              </a:lnSpc>
              <a:buFont typeface="Arial"/>
              <a:buChar char="⚬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FKs: student_id → STUDENT, course_id → COURSE, term_id → TERM</a:t>
            </a:r>
          </a:p>
          <a:p>
            <a:pPr marL="259080" lvl="1" indent="-129540" algn="l">
              <a:lnSpc>
                <a:spcPts val="1679"/>
              </a:lnSpc>
              <a:buAutoNum type="arabicPeriod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GRADE:</a:t>
            </a:r>
          </a:p>
          <a:p>
            <a:pPr marL="518160" lvl="2" indent="-172720" algn="l">
              <a:lnSpc>
                <a:spcPts val="1679"/>
              </a:lnSpc>
              <a:buFont typeface="Arial"/>
              <a:buChar char="⚬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PK: student_id + course_id</a:t>
            </a:r>
          </a:p>
          <a:p>
            <a:pPr marL="518160" lvl="2" indent="-172720" algn="l">
              <a:lnSpc>
                <a:spcPts val="1679"/>
              </a:lnSpc>
              <a:buFont typeface="Arial"/>
              <a:buChar char="⚬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FKs: student_id → STUDENT, course_id → COURSE</a:t>
            </a:r>
          </a:p>
          <a:p>
            <a:pPr marL="259080" lvl="1" indent="-129540" algn="l">
              <a:lnSpc>
                <a:spcPts val="1679"/>
              </a:lnSpc>
              <a:buAutoNum type="arabicPeriod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COURSE_SCHEDULE:</a:t>
            </a:r>
          </a:p>
          <a:p>
            <a:pPr marL="518160" lvl="2" indent="-172720" algn="l">
              <a:lnSpc>
                <a:spcPts val="1679"/>
              </a:lnSpc>
              <a:buFont typeface="Arial"/>
              <a:buChar char="⚬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PK: course_id + term_id + classroom_id</a:t>
            </a:r>
          </a:p>
          <a:p>
            <a:pPr marL="518160" lvl="2" indent="-172720" algn="l">
              <a:lnSpc>
                <a:spcPts val="1679"/>
              </a:lnSpc>
              <a:buFont typeface="Arial"/>
              <a:buChar char="⚬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FKs: course_id → COURSE, term_id → TERM, classroom_id → CLASSROOM</a:t>
            </a:r>
          </a:p>
          <a:p>
            <a:pPr marL="259080" lvl="1" indent="-129540" algn="l">
              <a:lnSpc>
                <a:spcPts val="1679"/>
              </a:lnSpc>
              <a:buAutoNum type="arabicPeriod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PREREQUISITE:</a:t>
            </a:r>
          </a:p>
          <a:p>
            <a:pPr marL="518160" lvl="2" indent="-172720" algn="l">
              <a:lnSpc>
                <a:spcPts val="1679"/>
              </a:lnSpc>
              <a:buFont typeface="Arial"/>
              <a:buChar char="⚬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PK: course_id + required_course_id</a:t>
            </a:r>
          </a:p>
          <a:p>
            <a:pPr marL="518160" lvl="2" indent="-172720" algn="l">
              <a:lnSpc>
                <a:spcPts val="1679"/>
              </a:lnSpc>
              <a:buFont typeface="Arial"/>
              <a:buChar char="⚬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FKs: course_id → COURSE, required_course_id → COURSE</a:t>
            </a:r>
          </a:p>
          <a:p>
            <a:pPr marL="259080" lvl="1" indent="-129540" algn="l">
              <a:lnSpc>
                <a:spcPts val="1679"/>
              </a:lnSpc>
              <a:buAutoNum type="arabicPeriod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Other Key FK Examples:</a:t>
            </a:r>
          </a:p>
          <a:p>
            <a:pPr marL="518160" lvl="2" indent="-172720" algn="l">
              <a:lnSpc>
                <a:spcPts val="1679"/>
              </a:lnSpc>
              <a:buFont typeface="Arial"/>
              <a:buChar char="⚬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INSTRUCTOR: department_id → DEPARTMENT</a:t>
            </a:r>
          </a:p>
          <a:p>
            <a:pPr marL="518160" lvl="2" indent="-172720" algn="l">
              <a:lnSpc>
                <a:spcPts val="1679"/>
              </a:lnSpc>
              <a:buFont typeface="Arial"/>
              <a:buChar char="⚬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ADVISOR: student_id → STUDENT, instructor_id → INSTRUCTOR</a:t>
            </a:r>
          </a:p>
          <a:p>
            <a:pPr marL="518160" lvl="2" indent="-172720" algn="l">
              <a:lnSpc>
                <a:spcPts val="1679"/>
              </a:lnSpc>
              <a:buFont typeface="Arial"/>
              <a:buChar char="⚬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ATTENDANCE: schedule_id → SCHEDULE, student_id → STUDENT</a:t>
            </a:r>
          </a:p>
          <a:p>
            <a:pPr marL="518160" lvl="2" indent="-172720" algn="l">
              <a:lnSpc>
                <a:spcPts val="1679"/>
              </a:lnSpc>
              <a:buFont typeface="Arial"/>
              <a:buChar char="⚬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EXAM, TEXTBOOK, ASSIGNMENT: course_id → COURSE</a:t>
            </a:r>
          </a:p>
          <a:p>
            <a:pPr marL="518160" lvl="2" indent="-172720" algn="l">
              <a:lnSpc>
                <a:spcPts val="1679"/>
              </a:lnSpc>
              <a:buFont typeface="Arial"/>
              <a:buChar char="⚬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SUBMISSION: assignment_id → ASSIGNMENT, student_id → STUDENT</a:t>
            </a:r>
          </a:p>
          <a:p>
            <a:pPr marL="518160" lvl="2" indent="-172720" algn="l">
              <a:lnSpc>
                <a:spcPts val="1679"/>
              </a:lnSpc>
              <a:buFont typeface="Arial"/>
              <a:buChar char="⚬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IT_SUPPORT_TICKET: student_id → STUDENT</a:t>
            </a:r>
          </a:p>
          <a:p>
            <a:pPr marL="518160" lvl="2" indent="-172720" algn="l">
              <a:lnSpc>
                <a:spcPts val="1679"/>
              </a:lnSpc>
              <a:buFont typeface="Arial"/>
              <a:buChar char="⚬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EMAIL_NOTIFICATION: ticket_id → IT_SUPPORT_TICKET</a:t>
            </a:r>
          </a:p>
          <a:p>
            <a:pPr marL="518160" lvl="2" indent="-172720" algn="l">
              <a:lnSpc>
                <a:spcPts val="1679"/>
              </a:lnSpc>
              <a:buFont typeface="Arial"/>
              <a:buChar char="⚬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DEGREE_PLAN: major_id → MAJOR, required_course_id → COURSE</a:t>
            </a:r>
          </a:p>
          <a:p>
            <a:pPr marL="518160" lvl="2" indent="-172720" algn="l">
              <a:lnSpc>
                <a:spcPts val="1679"/>
              </a:lnSpc>
              <a:buFont typeface="Arial"/>
              <a:buChar char="⚬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TA: student_id → STUDENT, course_id → COURSE</a:t>
            </a:r>
          </a:p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Summary:</a:t>
            </a:r>
          </a:p>
          <a:p>
            <a:pPr marL="259080" lvl="1" indent="-129540" algn="l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Primary Keys uniquely identify records.</a:t>
            </a:r>
          </a:p>
          <a:p>
            <a:pPr marL="259080" lvl="1" indent="-129540" algn="l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Foreign Keys connect tables (relationships).</a:t>
            </a:r>
          </a:p>
          <a:p>
            <a:pPr marL="259080" lvl="1" indent="-129540" algn="l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Example: STUDENT enrolls in COURSE via ENROLLMENT (linked by FKs).</a:t>
            </a:r>
          </a:p>
          <a:p>
            <a:pPr algn="l">
              <a:lnSpc>
                <a:spcPts val="1679"/>
              </a:lnSpc>
            </a:pPr>
            <a:endParaRPr lang="en-US" sz="12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08054" y="4281347"/>
            <a:ext cx="16871892" cy="4628884"/>
            <a:chOff x="0" y="0"/>
            <a:chExt cx="4443626" cy="12191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43626" cy="1219130"/>
            </a:xfrm>
            <a:custGeom>
              <a:avLst/>
              <a:gdLst/>
              <a:ahLst/>
              <a:cxnLst/>
              <a:rect l="l" t="t" r="r" b="b"/>
              <a:pathLst>
                <a:path w="4443626" h="1219130">
                  <a:moveTo>
                    <a:pt x="23402" y="0"/>
                  </a:moveTo>
                  <a:lnTo>
                    <a:pt x="4420224" y="0"/>
                  </a:lnTo>
                  <a:cubicBezTo>
                    <a:pt x="4426430" y="0"/>
                    <a:pt x="4432383" y="2466"/>
                    <a:pt x="4436771" y="6854"/>
                  </a:cubicBezTo>
                  <a:cubicBezTo>
                    <a:pt x="4441160" y="11243"/>
                    <a:pt x="4443626" y="17195"/>
                    <a:pt x="4443626" y="23402"/>
                  </a:cubicBezTo>
                  <a:lnTo>
                    <a:pt x="4443626" y="1195728"/>
                  </a:lnTo>
                  <a:cubicBezTo>
                    <a:pt x="4443626" y="1201935"/>
                    <a:pt x="4441160" y="1207887"/>
                    <a:pt x="4436771" y="1212276"/>
                  </a:cubicBezTo>
                  <a:cubicBezTo>
                    <a:pt x="4432383" y="1216664"/>
                    <a:pt x="4426430" y="1219130"/>
                    <a:pt x="4420224" y="1219130"/>
                  </a:cubicBezTo>
                  <a:lnTo>
                    <a:pt x="23402" y="1219130"/>
                  </a:lnTo>
                  <a:cubicBezTo>
                    <a:pt x="17195" y="1219130"/>
                    <a:pt x="11243" y="1216664"/>
                    <a:pt x="6854" y="1212276"/>
                  </a:cubicBezTo>
                  <a:cubicBezTo>
                    <a:pt x="2466" y="1207887"/>
                    <a:pt x="0" y="1201935"/>
                    <a:pt x="0" y="1195728"/>
                  </a:cubicBezTo>
                  <a:lnTo>
                    <a:pt x="0" y="23402"/>
                  </a:lnTo>
                  <a:cubicBezTo>
                    <a:pt x="0" y="17195"/>
                    <a:pt x="2466" y="11243"/>
                    <a:pt x="6854" y="6854"/>
                  </a:cubicBezTo>
                  <a:cubicBezTo>
                    <a:pt x="11243" y="2466"/>
                    <a:pt x="17195" y="0"/>
                    <a:pt x="23402" y="0"/>
                  </a:cubicBezTo>
                  <a:close/>
                </a:path>
              </a:pathLst>
            </a:custGeom>
            <a:solidFill>
              <a:srgbClr val="FBFBF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443626" cy="1257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998130" y="1788426"/>
            <a:ext cx="11728826" cy="1217823"/>
            <a:chOff x="0" y="0"/>
            <a:chExt cx="3089073" cy="3207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89073" cy="320744"/>
            </a:xfrm>
            <a:custGeom>
              <a:avLst/>
              <a:gdLst/>
              <a:ahLst/>
              <a:cxnLst/>
              <a:rect l="l" t="t" r="r" b="b"/>
              <a:pathLst>
                <a:path w="3089073" h="320744">
                  <a:moveTo>
                    <a:pt x="3300" y="0"/>
                  </a:moveTo>
                  <a:lnTo>
                    <a:pt x="3085773" y="0"/>
                  </a:lnTo>
                  <a:cubicBezTo>
                    <a:pt x="3086648" y="0"/>
                    <a:pt x="3087488" y="348"/>
                    <a:pt x="3088107" y="967"/>
                  </a:cubicBezTo>
                  <a:cubicBezTo>
                    <a:pt x="3088726" y="1586"/>
                    <a:pt x="3089073" y="2425"/>
                    <a:pt x="3089073" y="3300"/>
                  </a:cubicBezTo>
                  <a:lnTo>
                    <a:pt x="3089073" y="317443"/>
                  </a:lnTo>
                  <a:cubicBezTo>
                    <a:pt x="3089073" y="318318"/>
                    <a:pt x="3088726" y="319158"/>
                    <a:pt x="3088107" y="319777"/>
                  </a:cubicBezTo>
                  <a:cubicBezTo>
                    <a:pt x="3087488" y="320396"/>
                    <a:pt x="3086648" y="320744"/>
                    <a:pt x="3085773" y="320744"/>
                  </a:cubicBezTo>
                  <a:lnTo>
                    <a:pt x="3300" y="320744"/>
                  </a:lnTo>
                  <a:cubicBezTo>
                    <a:pt x="2425" y="320744"/>
                    <a:pt x="1586" y="320396"/>
                    <a:pt x="967" y="319777"/>
                  </a:cubicBezTo>
                  <a:cubicBezTo>
                    <a:pt x="348" y="319158"/>
                    <a:pt x="0" y="318318"/>
                    <a:pt x="0" y="317443"/>
                  </a:cubicBezTo>
                  <a:lnTo>
                    <a:pt x="0" y="3300"/>
                  </a:lnTo>
                  <a:cubicBezTo>
                    <a:pt x="0" y="2425"/>
                    <a:pt x="348" y="1586"/>
                    <a:pt x="967" y="967"/>
                  </a:cubicBezTo>
                  <a:cubicBezTo>
                    <a:pt x="1586" y="348"/>
                    <a:pt x="2425" y="0"/>
                    <a:pt x="3300" y="0"/>
                  </a:cubicBezTo>
                  <a:close/>
                </a:path>
              </a:pathLst>
            </a:custGeom>
            <a:solidFill>
              <a:srgbClr val="000000">
                <a:alpha val="7176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089073" cy="358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08054" y="4830457"/>
            <a:ext cx="16656353" cy="3765797"/>
          </a:xfrm>
          <a:custGeom>
            <a:avLst/>
            <a:gdLst/>
            <a:ahLst/>
            <a:cxnLst/>
            <a:rect l="l" t="t" r="r" b="b"/>
            <a:pathLst>
              <a:path w="16656353" h="3765797">
                <a:moveTo>
                  <a:pt x="0" y="0"/>
                </a:moveTo>
                <a:lnTo>
                  <a:pt x="16656353" y="0"/>
                </a:lnTo>
                <a:lnTo>
                  <a:pt x="16656353" y="3765797"/>
                </a:lnTo>
                <a:lnTo>
                  <a:pt x="0" y="37657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23" b="-25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3291775" y="1882987"/>
            <a:ext cx="1170445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ER Diagram for Student Activities</a:t>
            </a: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1349</Words>
  <Application>Microsoft Macintosh PowerPoint</Application>
  <PresentationFormat>Custom</PresentationFormat>
  <Paragraphs>177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Times New Roman</vt:lpstr>
      <vt:lpstr>Canva Sans</vt:lpstr>
      <vt:lpstr>Gagalin</vt:lpstr>
      <vt:lpstr>Times New Roman Bold</vt:lpstr>
      <vt:lpstr>Calibri</vt:lpstr>
      <vt:lpstr>Arial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 Relationship</dc:title>
  <cp:lastModifiedBy>Ekagra Jain</cp:lastModifiedBy>
  <cp:revision>3</cp:revision>
  <dcterms:created xsi:type="dcterms:W3CDTF">2006-08-16T00:00:00Z</dcterms:created>
  <dcterms:modified xsi:type="dcterms:W3CDTF">2025-04-28T02:45:05Z</dcterms:modified>
  <dc:identifier>DAGlsKBx-O8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73fd474-4f3c-44ed-88fb-5cc4bd2471bf_Enabled">
    <vt:lpwstr>true</vt:lpwstr>
  </property>
  <property fmtid="{D5CDD505-2E9C-101B-9397-08002B2CF9AE}" pid="3" name="MSIP_Label_a73fd474-4f3c-44ed-88fb-5cc4bd2471bf_SetDate">
    <vt:lpwstr>2025-04-28T02:43:01Z</vt:lpwstr>
  </property>
  <property fmtid="{D5CDD505-2E9C-101B-9397-08002B2CF9AE}" pid="4" name="MSIP_Label_a73fd474-4f3c-44ed-88fb-5cc4bd2471bf_Method">
    <vt:lpwstr>Standard</vt:lpwstr>
  </property>
  <property fmtid="{D5CDD505-2E9C-101B-9397-08002B2CF9AE}" pid="5" name="MSIP_Label_a73fd474-4f3c-44ed-88fb-5cc4bd2471bf_Name">
    <vt:lpwstr>defa4170-0d19-0005-0004-bc88714345d2</vt:lpwstr>
  </property>
  <property fmtid="{D5CDD505-2E9C-101B-9397-08002B2CF9AE}" pid="6" name="MSIP_Label_a73fd474-4f3c-44ed-88fb-5cc4bd2471bf_SiteId">
    <vt:lpwstr>8d1a69ec-03b5-4345-ae21-dad112f5fb4f</vt:lpwstr>
  </property>
  <property fmtid="{D5CDD505-2E9C-101B-9397-08002B2CF9AE}" pid="7" name="MSIP_Label_a73fd474-4f3c-44ed-88fb-5cc4bd2471bf_ActionId">
    <vt:lpwstr>85cb59e8-a5aa-4f4e-8798-4b053d163bc4</vt:lpwstr>
  </property>
  <property fmtid="{D5CDD505-2E9C-101B-9397-08002B2CF9AE}" pid="8" name="MSIP_Label_a73fd474-4f3c-44ed-88fb-5cc4bd2471bf_ContentBits">
    <vt:lpwstr>0</vt:lpwstr>
  </property>
  <property fmtid="{D5CDD505-2E9C-101B-9397-08002B2CF9AE}" pid="9" name="MSIP_Label_a73fd474-4f3c-44ed-88fb-5cc4bd2471bf_Tag">
    <vt:lpwstr>50, 3, 0, 1</vt:lpwstr>
  </property>
</Properties>
</file>